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8" r:id="rId2"/>
    <p:sldId id="286" r:id="rId3"/>
    <p:sldId id="296" r:id="rId4"/>
    <p:sldId id="274" r:id="rId5"/>
    <p:sldId id="275" r:id="rId6"/>
    <p:sldId id="276" r:id="rId7"/>
    <p:sldId id="287" r:id="rId8"/>
    <p:sldId id="1027" r:id="rId9"/>
    <p:sldId id="290" r:id="rId10"/>
    <p:sldId id="301" r:id="rId11"/>
    <p:sldId id="277" r:id="rId12"/>
    <p:sldId id="291" r:id="rId13"/>
    <p:sldId id="292" r:id="rId14"/>
    <p:sldId id="302" r:id="rId15"/>
    <p:sldId id="304" r:id="rId16"/>
    <p:sldId id="305" r:id="rId17"/>
    <p:sldId id="1030" r:id="rId18"/>
    <p:sldId id="289" r:id="rId19"/>
    <p:sldId id="1029" r:id="rId20"/>
    <p:sldId id="300" r:id="rId21"/>
    <p:sldId id="285" r:id="rId22"/>
    <p:sldId id="273" r:id="rId23"/>
    <p:sldId id="278" r:id="rId24"/>
    <p:sldId id="280" r:id="rId25"/>
    <p:sldId id="299" r:id="rId26"/>
    <p:sldId id="303" r:id="rId27"/>
    <p:sldId id="1028" r:id="rId28"/>
    <p:sldId id="293" r:id="rId29"/>
    <p:sldId id="294" r:id="rId30"/>
    <p:sldId id="30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MS Overview" id="{62AD09B8-1EF7-446E-A0D4-A199293265E7}">
          <p14:sldIdLst>
            <p14:sldId id="258"/>
            <p14:sldId id="286"/>
            <p14:sldId id="296"/>
            <p14:sldId id="274"/>
            <p14:sldId id="275"/>
            <p14:sldId id="276"/>
          </p14:sldIdLst>
        </p14:section>
        <p14:section name="Pre-Election Process Overview &amp; EMS User Interface" id="{E210089A-55D4-4F5E-9ED6-BAA90B02EF59}">
          <p14:sldIdLst>
            <p14:sldId id="287"/>
            <p14:sldId id="1027"/>
            <p14:sldId id="290"/>
            <p14:sldId id="301"/>
            <p14:sldId id="277"/>
            <p14:sldId id="291"/>
            <p14:sldId id="292"/>
            <p14:sldId id="302"/>
            <p14:sldId id="304"/>
            <p14:sldId id="305"/>
            <p14:sldId id="1030"/>
          </p14:sldIdLst>
        </p14:section>
        <p14:section name="Book Breakout Mode" id="{E223ACF0-E786-4534-9DAC-B484045A3ADA}">
          <p14:sldIdLst>
            <p14:sldId id="289"/>
            <p14:sldId id="1029"/>
            <p14:sldId id="300"/>
          </p14:sldIdLst>
        </p14:section>
        <p14:section name="Conversion &amp; Conclusion" id="{660A5FD1-9D50-4836-BFA8-AB4545CD0E6C}">
          <p14:sldIdLst>
            <p14:sldId id="285"/>
            <p14:sldId id="273"/>
            <p14:sldId id="278"/>
          </p14:sldIdLst>
        </p14:section>
        <p14:section name="Graveyard" id="{E0508C1D-8CB5-43C5-BD04-861FE5E7BF3D}">
          <p14:sldIdLst>
            <p14:sldId id="280"/>
            <p14:sldId id="299"/>
            <p14:sldId id="303"/>
            <p14:sldId id="1028"/>
            <p14:sldId id="293"/>
            <p14:sldId id="294"/>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FF5"/>
    <a:srgbClr val="00507F"/>
    <a:srgbClr val="00A896"/>
    <a:srgbClr val="005FAF"/>
    <a:srgbClr val="C00000"/>
    <a:srgbClr val="BCE0FF"/>
    <a:srgbClr val="FFD807"/>
    <a:srgbClr val="9B51E0"/>
    <a:srgbClr val="FFFFFF"/>
    <a:srgbClr val="E9EA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95942" autoAdjust="0"/>
  </p:normalViewPr>
  <p:slideViewPr>
    <p:cSldViewPr snapToGrid="0">
      <p:cViewPr varScale="1">
        <p:scale>
          <a:sx n="144" d="100"/>
          <a:sy n="144" d="100"/>
        </p:scale>
        <p:origin x="906" y="348"/>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ECD784-51ED-14F1-305B-C94A016A0F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17562B-6B0D-0B89-E41B-15B235F063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6FFAF5-C3F7-490F-A0E9-6B165AE83BAE}" type="datetimeFigureOut">
              <a:rPr lang="en-US" smtClean="0"/>
              <a:t>11/4/2025</a:t>
            </a:fld>
            <a:endParaRPr lang="en-US"/>
          </a:p>
        </p:txBody>
      </p:sp>
      <p:sp>
        <p:nvSpPr>
          <p:cNvPr id="4" name="Footer Placeholder 3">
            <a:extLst>
              <a:ext uri="{FF2B5EF4-FFF2-40B4-BE49-F238E27FC236}">
                <a16:creationId xmlns:a16="http://schemas.microsoft.com/office/drawing/2014/main" id="{1DDE3C3F-4F66-96A4-41D1-E9B41E4B7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DB6FD84-14A2-B049-4308-C73C5B7B5A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9D6116-7722-474F-802E-569C874CD75F}" type="slidenum">
              <a:rPr lang="en-US" smtClean="0"/>
              <a:t>‹#›</a:t>
            </a:fld>
            <a:endParaRPr lang="en-US"/>
          </a:p>
        </p:txBody>
      </p:sp>
    </p:spTree>
    <p:extLst>
      <p:ext uri="{BB962C8B-B14F-4D97-AF65-F5344CB8AC3E}">
        <p14:creationId xmlns:p14="http://schemas.microsoft.com/office/powerpoint/2010/main" val="35939039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A28AF-87E9-4270-A084-15E426908D27}"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92647-05C9-48EB-BC1F-8F5C239D7D89}" type="slidenum">
              <a:rPr lang="en-US" smtClean="0"/>
              <a:t>‹#›</a:t>
            </a:fld>
            <a:endParaRPr lang="en-US"/>
          </a:p>
        </p:txBody>
      </p:sp>
    </p:spTree>
    <p:extLst>
      <p:ext uri="{BB962C8B-B14F-4D97-AF65-F5344CB8AC3E}">
        <p14:creationId xmlns:p14="http://schemas.microsoft.com/office/powerpoint/2010/main" val="10809395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92647-05C9-48EB-BC1F-8F5C239D7D89}" type="slidenum">
              <a:rPr lang="en-US" smtClean="0"/>
              <a:t>24</a:t>
            </a:fld>
            <a:endParaRPr lang="en-US"/>
          </a:p>
        </p:txBody>
      </p:sp>
    </p:spTree>
    <p:extLst>
      <p:ext uri="{BB962C8B-B14F-4D97-AF65-F5344CB8AC3E}">
        <p14:creationId xmlns:p14="http://schemas.microsoft.com/office/powerpoint/2010/main" val="3880871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830EB-0FD4-C4A1-6EA5-76108B0AB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2E79B-5F10-1360-B9A3-31ACDD4AA0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D04821-0EBF-89F5-CC60-0CAACDFFAC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E8F8EC-5B31-18F0-CBE9-EEBF2F58C110}"/>
              </a:ext>
            </a:extLst>
          </p:cNvPr>
          <p:cNvSpPr>
            <a:spLocks noGrp="1"/>
          </p:cNvSpPr>
          <p:nvPr>
            <p:ph type="sldNum" sz="quarter" idx="5"/>
          </p:nvPr>
        </p:nvSpPr>
        <p:spPr/>
        <p:txBody>
          <a:bodyPr/>
          <a:lstStyle/>
          <a:p>
            <a:fld id="{65492647-05C9-48EB-BC1F-8F5C239D7D89}" type="slidenum">
              <a:rPr lang="en-US" smtClean="0"/>
              <a:t>26</a:t>
            </a:fld>
            <a:endParaRPr lang="en-US"/>
          </a:p>
        </p:txBody>
      </p:sp>
    </p:spTree>
    <p:extLst>
      <p:ext uri="{BB962C8B-B14F-4D97-AF65-F5344CB8AC3E}">
        <p14:creationId xmlns:p14="http://schemas.microsoft.com/office/powerpoint/2010/main" val="480635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9" name="Picture 8" descr="A map of a city&#10;&#10;Description automatically generated">
            <a:extLst>
              <a:ext uri="{FF2B5EF4-FFF2-40B4-BE49-F238E27FC236}">
                <a16:creationId xmlns:a16="http://schemas.microsoft.com/office/drawing/2014/main" id="{B77E1A3C-B6CB-D321-72B6-0A6D0A7457AC}"/>
              </a:ext>
            </a:extLst>
          </p:cNvPr>
          <p:cNvPicPr>
            <a:picLocks noChangeAspect="1"/>
          </p:cNvPicPr>
          <p:nvPr userDrawn="1"/>
        </p:nvPicPr>
        <p:blipFill>
          <a:blip r:embed="rId2">
            <a:extLst>
              <a:ext uri="{28A0092B-C50C-407E-A947-70E740481C1C}">
                <a14:useLocalDpi xmlns:a14="http://schemas.microsoft.com/office/drawing/2010/main" val="0"/>
              </a:ext>
            </a:extLst>
          </a:blip>
          <a:srcRect l="3661" r="-2" b="-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16" name="Title 1">
            <a:extLst>
              <a:ext uri="{FF2B5EF4-FFF2-40B4-BE49-F238E27FC236}">
                <a16:creationId xmlns:a16="http://schemas.microsoft.com/office/drawing/2014/main" id="{9C070E54-544B-3098-0084-8FACD533B761}"/>
              </a:ext>
            </a:extLst>
          </p:cNvPr>
          <p:cNvSpPr>
            <a:spLocks noGrp="1"/>
          </p:cNvSpPr>
          <p:nvPr>
            <p:ph type="title" hasCustomPrompt="1"/>
          </p:nvPr>
        </p:nvSpPr>
        <p:spPr>
          <a:xfrm>
            <a:off x="228600" y="3185103"/>
            <a:ext cx="4195118" cy="487794"/>
          </a:xfrm>
        </p:spPr>
        <p:txBody>
          <a:bodyPr tIns="0" rIns="0" bIns="0">
            <a:noAutofit/>
          </a:bodyPr>
          <a:lstStyle>
            <a:lvl1pPr algn="l">
              <a:lnSpc>
                <a:spcPct val="100000"/>
              </a:lnSpc>
              <a:spcBef>
                <a:spcPts val="288"/>
              </a:spcBef>
              <a:defRPr sz="3600">
                <a:solidFill>
                  <a:srgbClr val="005FAF"/>
                </a:solidFill>
                <a:latin typeface="Arial" panose="020B0604020202020204" pitchFamily="34" charset="0"/>
                <a:cs typeface="Arial" panose="020B0604020202020204" pitchFamily="34" charset="0"/>
              </a:defRPr>
            </a:lvl1pPr>
          </a:lstStyle>
          <a:p>
            <a:r>
              <a:rPr lang="en-US" dirty="0"/>
              <a:t>[Title]</a:t>
            </a:r>
          </a:p>
        </p:txBody>
      </p:sp>
      <p:cxnSp>
        <p:nvCxnSpPr>
          <p:cNvPr id="17" name="Straight Connector 16">
            <a:extLst>
              <a:ext uri="{FF2B5EF4-FFF2-40B4-BE49-F238E27FC236}">
                <a16:creationId xmlns:a16="http://schemas.microsoft.com/office/drawing/2014/main" id="{2644DD49-0807-6CFF-6244-9CE259E05237}"/>
              </a:ext>
            </a:extLst>
          </p:cNvPr>
          <p:cNvCxnSpPr>
            <a:cxnSpLocks/>
          </p:cNvCxnSpPr>
          <p:nvPr userDrawn="1"/>
        </p:nvCxnSpPr>
        <p:spPr>
          <a:xfrm>
            <a:off x="228600" y="2162679"/>
            <a:ext cx="0" cy="2532642"/>
          </a:xfrm>
          <a:prstGeom prst="line">
            <a:avLst/>
          </a:prstGeom>
          <a:ln w="38100" cmpd="sng">
            <a:solidFill>
              <a:srgbClr val="005FAF"/>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19BAFC-949B-377A-CF66-4CD920A5C50D}"/>
              </a:ext>
            </a:extLst>
          </p:cNvPr>
          <p:cNvSpPr txBox="1"/>
          <p:nvPr userDrawn="1"/>
        </p:nvSpPr>
        <p:spPr>
          <a:xfrm>
            <a:off x="228601" y="6172200"/>
            <a:ext cx="2608891" cy="300082"/>
          </a:xfrm>
          <a:prstGeom prst="rect">
            <a:avLst/>
          </a:prstGeom>
          <a:noFill/>
        </p:spPr>
        <p:txBody>
          <a:bodyPr wrap="square" rtlCol="0">
            <a:spAutoFit/>
          </a:bodyPr>
          <a:lstStyle/>
          <a:p>
            <a:pPr algn="l"/>
            <a:r>
              <a:rPr lang="en-US" sz="1350" b="1" dirty="0">
                <a:solidFill>
                  <a:srgbClr val="C00000"/>
                </a:solidFill>
                <a:latin typeface="Arial" panose="020B0604020202020204" pitchFamily="34" charset="0"/>
                <a:cs typeface="Arial" panose="020B0604020202020204" pitchFamily="34" charset="0"/>
              </a:rPr>
              <a:t>Strictly Confidential</a:t>
            </a:r>
          </a:p>
        </p:txBody>
      </p:sp>
    </p:spTree>
    <p:extLst>
      <p:ext uri="{BB962C8B-B14F-4D97-AF65-F5344CB8AC3E}">
        <p14:creationId xmlns:p14="http://schemas.microsoft.com/office/powerpoint/2010/main" val="413346656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28430C64-5328-C9FE-BF19-C861E069CAAC}"/>
              </a:ext>
            </a:extLst>
          </p:cNvPr>
          <p:cNvCxnSpPr>
            <a:cxnSpLocks/>
          </p:cNvCxnSpPr>
          <p:nvPr userDrawn="1"/>
        </p:nvCxnSpPr>
        <p:spPr>
          <a:xfrm>
            <a:off x="0" y="6441987"/>
            <a:ext cx="12192000" cy="0"/>
          </a:xfrm>
          <a:prstGeom prst="straightConnector1">
            <a:avLst/>
          </a:prstGeom>
          <a:ln>
            <a:solidFill>
              <a:srgbClr val="2E7FF5"/>
            </a:solidFill>
          </a:ln>
        </p:spPr>
        <p:style>
          <a:lnRef idx="2">
            <a:schemeClr val="accent1"/>
          </a:lnRef>
          <a:fillRef idx="0">
            <a:schemeClr val="accent1"/>
          </a:fillRef>
          <a:effectRef idx="1">
            <a:schemeClr val="accent1"/>
          </a:effectRef>
          <a:fontRef idx="minor">
            <a:schemeClr val="tx1"/>
          </a:fontRef>
        </p:style>
      </p:cxnSp>
      <p:sp>
        <p:nvSpPr>
          <p:cNvPr id="11" name="Isosceles Triangle 10">
            <a:extLst>
              <a:ext uri="{FF2B5EF4-FFF2-40B4-BE49-F238E27FC236}">
                <a16:creationId xmlns:a16="http://schemas.microsoft.com/office/drawing/2014/main" id="{A2BDB5AA-94F9-6CE9-70DB-EDCF0FB7EBD6}"/>
              </a:ext>
            </a:extLst>
          </p:cNvPr>
          <p:cNvSpPr/>
          <p:nvPr userDrawn="1"/>
        </p:nvSpPr>
        <p:spPr>
          <a:xfrm>
            <a:off x="11639551" y="6459132"/>
            <a:ext cx="552450" cy="398868"/>
          </a:xfrm>
          <a:prstGeom prst="triangle">
            <a:avLst>
              <a:gd name="adj" fmla="val 100000"/>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F249D0CE-12D2-4CD1-AAC1-1C0B5A2A67D2}"/>
              </a:ext>
            </a:extLst>
          </p:cNvPr>
          <p:cNvSpPr>
            <a:spLocks noGrp="1"/>
          </p:cNvSpPr>
          <p:nvPr>
            <p:ph type="sldNum" sz="quarter" idx="4"/>
          </p:nvPr>
        </p:nvSpPr>
        <p:spPr>
          <a:xfrm>
            <a:off x="11698611" y="6655961"/>
            <a:ext cx="493389" cy="187367"/>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E1867B5-C1A1-46CF-9517-8DF7752C1DA6}" type="slidenum">
              <a:rPr lang="en-US" smtClean="0"/>
              <a:pPr/>
              <a:t>‹#›</a:t>
            </a:fld>
            <a:endParaRPr lang="en-US"/>
          </a:p>
        </p:txBody>
      </p:sp>
      <p:sp>
        <p:nvSpPr>
          <p:cNvPr id="13" name="Text Placeholder 12">
            <a:extLst>
              <a:ext uri="{FF2B5EF4-FFF2-40B4-BE49-F238E27FC236}">
                <a16:creationId xmlns:a16="http://schemas.microsoft.com/office/drawing/2014/main" id="{B3C435D8-3B57-9ABA-B3C1-9F746DBB54DE}"/>
              </a:ext>
            </a:extLst>
          </p:cNvPr>
          <p:cNvSpPr>
            <a:spLocks noGrp="1"/>
          </p:cNvSpPr>
          <p:nvPr>
            <p:ph type="body" sz="quarter" idx="10" hasCustomPrompt="1"/>
          </p:nvPr>
        </p:nvSpPr>
        <p:spPr>
          <a:xfrm>
            <a:off x="381000" y="6459538"/>
            <a:ext cx="11170533" cy="384175"/>
          </a:xfrm>
        </p:spPr>
        <p:txBody>
          <a:bodyPr>
            <a:normAutofit/>
          </a:bodyPr>
          <a:lstStyle>
            <a:lvl1pPr marL="0" indent="0">
              <a:spcBef>
                <a:spcPts val="0"/>
              </a:spcBef>
              <a:buNone/>
              <a:defRPr sz="1000"/>
            </a:lvl1pPr>
          </a:lstStyle>
          <a:p>
            <a:pPr lvl="0"/>
            <a:r>
              <a:rPr lang="en-US" dirty="0"/>
              <a:t>[Footnote]</a:t>
            </a:r>
          </a:p>
        </p:txBody>
      </p:sp>
      <p:sp>
        <p:nvSpPr>
          <p:cNvPr id="15" name="Text Placeholder 14">
            <a:extLst>
              <a:ext uri="{FF2B5EF4-FFF2-40B4-BE49-F238E27FC236}">
                <a16:creationId xmlns:a16="http://schemas.microsoft.com/office/drawing/2014/main" id="{3FE0C62B-9F6F-32CE-280E-6238AAC5CA69}"/>
              </a:ext>
            </a:extLst>
          </p:cNvPr>
          <p:cNvSpPr>
            <a:spLocks noGrp="1"/>
          </p:cNvSpPr>
          <p:nvPr>
            <p:ph type="body" sz="quarter" idx="11" hasCustomPrompt="1"/>
          </p:nvPr>
        </p:nvSpPr>
        <p:spPr>
          <a:xfrm>
            <a:off x="381000" y="47664"/>
            <a:ext cx="11430000" cy="453946"/>
          </a:xfrm>
        </p:spPr>
        <p:txBody>
          <a:bodyPr>
            <a:normAutofit/>
          </a:bodyPr>
          <a:lstStyle>
            <a:lvl1pPr marL="0" indent="0" algn="l">
              <a:buNone/>
              <a:defRPr sz="2400" b="1">
                <a:solidFill>
                  <a:srgbClr val="005FAF"/>
                </a:solidFill>
              </a:defRPr>
            </a:lvl1pPr>
          </a:lstStyle>
          <a:p>
            <a:pPr lvl="0"/>
            <a:r>
              <a:rPr lang="en-US" dirty="0"/>
              <a:t>[Slide Title]</a:t>
            </a:r>
          </a:p>
        </p:txBody>
      </p:sp>
      <p:sp>
        <p:nvSpPr>
          <p:cNvPr id="17" name="Text Placeholder 16">
            <a:extLst>
              <a:ext uri="{FF2B5EF4-FFF2-40B4-BE49-F238E27FC236}">
                <a16:creationId xmlns:a16="http://schemas.microsoft.com/office/drawing/2014/main" id="{7543C76E-93F2-8A70-3E4C-67B583CAEBB3}"/>
              </a:ext>
            </a:extLst>
          </p:cNvPr>
          <p:cNvSpPr>
            <a:spLocks noGrp="1"/>
          </p:cNvSpPr>
          <p:nvPr>
            <p:ph type="body" sz="quarter" idx="12" hasCustomPrompt="1"/>
          </p:nvPr>
        </p:nvSpPr>
        <p:spPr>
          <a:xfrm>
            <a:off x="381000" y="524228"/>
            <a:ext cx="11430000" cy="412678"/>
          </a:xfrm>
        </p:spPr>
        <p:txBody>
          <a:bodyPr>
            <a:noAutofit/>
          </a:bodyPr>
          <a:lstStyle>
            <a:lvl1pPr marL="0" indent="0" algn="l">
              <a:buNone/>
              <a:defRPr sz="1400" i="1">
                <a:solidFill>
                  <a:srgbClr val="2E7FF5"/>
                </a:solidFill>
              </a:defRPr>
            </a:lvl1pPr>
          </a:lstStyle>
          <a:p>
            <a:pPr lvl="0"/>
            <a:r>
              <a:rPr lang="en-US" dirty="0"/>
              <a:t>[Subtitle]</a:t>
            </a:r>
          </a:p>
        </p:txBody>
      </p:sp>
      <p:sp>
        <p:nvSpPr>
          <p:cNvPr id="18" name="Isosceles Triangle 17">
            <a:extLst>
              <a:ext uri="{FF2B5EF4-FFF2-40B4-BE49-F238E27FC236}">
                <a16:creationId xmlns:a16="http://schemas.microsoft.com/office/drawing/2014/main" id="{2E2FC882-BF49-D852-04E3-5575D05CEF55}"/>
              </a:ext>
            </a:extLst>
          </p:cNvPr>
          <p:cNvSpPr/>
          <p:nvPr userDrawn="1"/>
        </p:nvSpPr>
        <p:spPr>
          <a:xfrm rot="5400000" flipH="1">
            <a:off x="-269804" y="268215"/>
            <a:ext cx="938475" cy="398868"/>
          </a:xfrm>
          <a:prstGeom prst="triangle">
            <a:avLst>
              <a:gd name="adj" fmla="val 100000"/>
            </a:avLst>
          </a:prstGeom>
          <a:solidFill>
            <a:srgbClr val="005F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1">
            <a:extLst>
              <a:ext uri="{FF2B5EF4-FFF2-40B4-BE49-F238E27FC236}">
                <a16:creationId xmlns:a16="http://schemas.microsoft.com/office/drawing/2014/main" id="{E4587CDD-E2A8-0DA1-9507-17BD8F66D5EC}"/>
              </a:ext>
            </a:extLst>
          </p:cNvPr>
          <p:cNvSpPr>
            <a:spLocks noGrp="1"/>
          </p:cNvSpPr>
          <p:nvPr>
            <p:ph sz="quarter" idx="13" hasCustomPrompt="1"/>
          </p:nvPr>
        </p:nvSpPr>
        <p:spPr>
          <a:xfrm>
            <a:off x="380999" y="999197"/>
            <a:ext cx="11429999"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2" name="Text Placeholder 3">
            <a:extLst>
              <a:ext uri="{FF2B5EF4-FFF2-40B4-BE49-F238E27FC236}">
                <a16:creationId xmlns:a16="http://schemas.microsoft.com/office/drawing/2014/main" id="{3694295E-E5AE-2F62-C397-DB0D6394EAD8}"/>
              </a:ext>
            </a:extLst>
          </p:cNvPr>
          <p:cNvSpPr>
            <a:spLocks noGrp="1"/>
          </p:cNvSpPr>
          <p:nvPr>
            <p:ph type="body" sz="quarter" idx="16"/>
          </p:nvPr>
        </p:nvSpPr>
        <p:spPr>
          <a:xfrm>
            <a:off x="398868" y="1345510"/>
            <a:ext cx="11412130"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Rounded Corners 4">
            <a:extLst>
              <a:ext uri="{FF2B5EF4-FFF2-40B4-BE49-F238E27FC236}">
                <a16:creationId xmlns:a16="http://schemas.microsoft.com/office/drawing/2014/main" id="{D707263D-C7A6-44FA-226B-36FF313F3B1E}"/>
              </a:ext>
            </a:extLst>
          </p:cNvPr>
          <p:cNvSpPr/>
          <p:nvPr userDrawn="1"/>
        </p:nvSpPr>
        <p:spPr>
          <a:xfrm>
            <a:off x="-685800" y="-21898"/>
            <a:ext cx="561631" cy="704850"/>
          </a:xfrm>
          <a:prstGeom prst="roundRect">
            <a:avLst>
              <a:gd name="adj" fmla="val 50000"/>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3D1E8229-14EE-345F-0D1A-69381B72AF67}"/>
              </a:ext>
            </a:extLst>
          </p:cNvPr>
          <p:cNvSpPr/>
          <p:nvPr userDrawn="1"/>
        </p:nvSpPr>
        <p:spPr>
          <a:xfrm>
            <a:off x="-685800" y="808086"/>
            <a:ext cx="561631" cy="704850"/>
          </a:xfrm>
          <a:prstGeom prst="roundRect">
            <a:avLst>
              <a:gd name="adj" fmla="val 50000"/>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8A738650-21D4-6172-989D-688BAC921E36}"/>
              </a:ext>
            </a:extLst>
          </p:cNvPr>
          <p:cNvSpPr/>
          <p:nvPr userDrawn="1"/>
        </p:nvSpPr>
        <p:spPr>
          <a:xfrm>
            <a:off x="-685800" y="1621164"/>
            <a:ext cx="561631" cy="704850"/>
          </a:xfrm>
          <a:prstGeom prst="roundRect">
            <a:avLst>
              <a:gd name="adj" fmla="val 50000"/>
            </a:avLst>
          </a:prstGeom>
          <a:solidFill>
            <a:srgbClr val="FFD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73D9C090-79CC-DAE1-C20D-F78083056DFC}"/>
              </a:ext>
            </a:extLst>
          </p:cNvPr>
          <p:cNvSpPr/>
          <p:nvPr userDrawn="1"/>
        </p:nvSpPr>
        <p:spPr>
          <a:xfrm>
            <a:off x="-685800" y="2442695"/>
            <a:ext cx="561631" cy="704850"/>
          </a:xfrm>
          <a:prstGeom prst="roundRect">
            <a:avLst>
              <a:gd name="adj" fmla="val 50000"/>
            </a:avLst>
          </a:prstGeom>
          <a:solidFill>
            <a:srgbClr val="005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90BE3D69-5E55-767B-9D22-33FCBC01EEF4}"/>
              </a:ext>
            </a:extLst>
          </p:cNvPr>
          <p:cNvSpPr/>
          <p:nvPr userDrawn="1"/>
        </p:nvSpPr>
        <p:spPr>
          <a:xfrm>
            <a:off x="-685800" y="3264227"/>
            <a:ext cx="561631" cy="704850"/>
          </a:xfrm>
          <a:prstGeom prst="roundRect">
            <a:avLst>
              <a:gd name="adj" fmla="val 50000"/>
            </a:avLst>
          </a:prstGeom>
          <a:solidFill>
            <a:srgbClr val="00A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CBCE8045-A330-6291-0D39-9BE8E575981A}"/>
              </a:ext>
            </a:extLst>
          </p:cNvPr>
          <p:cNvSpPr/>
          <p:nvPr userDrawn="1"/>
        </p:nvSpPr>
        <p:spPr>
          <a:xfrm>
            <a:off x="-685800" y="4085759"/>
            <a:ext cx="561631" cy="704850"/>
          </a:xfrm>
          <a:prstGeom prst="roundRect">
            <a:avLst>
              <a:gd name="adj" fmla="val 50000"/>
            </a:avLst>
          </a:prstGeom>
          <a:solidFill>
            <a:srgbClr val="9B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7772897"/>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orient="horz" pos="3888">
          <p15:clr>
            <a:srgbClr val="FBAE40"/>
          </p15:clr>
        </p15:guide>
        <p15:guide id="5" orient="horz" pos="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 2 Rows">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28430C64-5328-C9FE-BF19-C861E069CAAC}"/>
              </a:ext>
            </a:extLst>
          </p:cNvPr>
          <p:cNvCxnSpPr>
            <a:cxnSpLocks/>
          </p:cNvCxnSpPr>
          <p:nvPr userDrawn="1"/>
        </p:nvCxnSpPr>
        <p:spPr>
          <a:xfrm>
            <a:off x="0" y="6441987"/>
            <a:ext cx="12192000" cy="0"/>
          </a:xfrm>
          <a:prstGeom prst="straightConnector1">
            <a:avLst/>
          </a:prstGeom>
          <a:ln>
            <a:solidFill>
              <a:srgbClr val="2E7FF5"/>
            </a:solidFill>
          </a:ln>
        </p:spPr>
        <p:style>
          <a:lnRef idx="2">
            <a:schemeClr val="accent1"/>
          </a:lnRef>
          <a:fillRef idx="0">
            <a:schemeClr val="accent1"/>
          </a:fillRef>
          <a:effectRef idx="1">
            <a:schemeClr val="accent1"/>
          </a:effectRef>
          <a:fontRef idx="minor">
            <a:schemeClr val="tx1"/>
          </a:fontRef>
        </p:style>
      </p:cxnSp>
      <p:sp>
        <p:nvSpPr>
          <p:cNvPr id="11" name="Isosceles Triangle 10">
            <a:extLst>
              <a:ext uri="{FF2B5EF4-FFF2-40B4-BE49-F238E27FC236}">
                <a16:creationId xmlns:a16="http://schemas.microsoft.com/office/drawing/2014/main" id="{A2BDB5AA-94F9-6CE9-70DB-EDCF0FB7EBD6}"/>
              </a:ext>
            </a:extLst>
          </p:cNvPr>
          <p:cNvSpPr/>
          <p:nvPr userDrawn="1"/>
        </p:nvSpPr>
        <p:spPr>
          <a:xfrm>
            <a:off x="11639551" y="6459132"/>
            <a:ext cx="552450" cy="398868"/>
          </a:xfrm>
          <a:prstGeom prst="triangle">
            <a:avLst>
              <a:gd name="adj" fmla="val 100000"/>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F249D0CE-12D2-4CD1-AAC1-1C0B5A2A67D2}"/>
              </a:ext>
            </a:extLst>
          </p:cNvPr>
          <p:cNvSpPr>
            <a:spLocks noGrp="1"/>
          </p:cNvSpPr>
          <p:nvPr>
            <p:ph type="sldNum" sz="quarter" idx="4"/>
          </p:nvPr>
        </p:nvSpPr>
        <p:spPr>
          <a:xfrm>
            <a:off x="11698611" y="6655961"/>
            <a:ext cx="493389" cy="187367"/>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E1867B5-C1A1-46CF-9517-8DF7752C1DA6}" type="slidenum">
              <a:rPr lang="en-US" smtClean="0"/>
              <a:pPr/>
              <a:t>‹#›</a:t>
            </a:fld>
            <a:endParaRPr lang="en-US"/>
          </a:p>
        </p:txBody>
      </p:sp>
      <p:sp>
        <p:nvSpPr>
          <p:cNvPr id="13" name="Text Placeholder 12">
            <a:extLst>
              <a:ext uri="{FF2B5EF4-FFF2-40B4-BE49-F238E27FC236}">
                <a16:creationId xmlns:a16="http://schemas.microsoft.com/office/drawing/2014/main" id="{B3C435D8-3B57-9ABA-B3C1-9F746DBB54DE}"/>
              </a:ext>
            </a:extLst>
          </p:cNvPr>
          <p:cNvSpPr>
            <a:spLocks noGrp="1"/>
          </p:cNvSpPr>
          <p:nvPr>
            <p:ph type="body" sz="quarter" idx="10" hasCustomPrompt="1"/>
          </p:nvPr>
        </p:nvSpPr>
        <p:spPr>
          <a:xfrm>
            <a:off x="381000" y="6459538"/>
            <a:ext cx="11170533" cy="384175"/>
          </a:xfrm>
        </p:spPr>
        <p:txBody>
          <a:bodyPr>
            <a:normAutofit/>
          </a:bodyPr>
          <a:lstStyle>
            <a:lvl1pPr marL="0" indent="0">
              <a:spcBef>
                <a:spcPts val="0"/>
              </a:spcBef>
              <a:buNone/>
              <a:defRPr sz="1000"/>
            </a:lvl1pPr>
          </a:lstStyle>
          <a:p>
            <a:pPr lvl="0"/>
            <a:r>
              <a:rPr lang="en-US" dirty="0"/>
              <a:t>[Footnote]</a:t>
            </a:r>
          </a:p>
        </p:txBody>
      </p:sp>
      <p:sp>
        <p:nvSpPr>
          <p:cNvPr id="15" name="Text Placeholder 14">
            <a:extLst>
              <a:ext uri="{FF2B5EF4-FFF2-40B4-BE49-F238E27FC236}">
                <a16:creationId xmlns:a16="http://schemas.microsoft.com/office/drawing/2014/main" id="{3FE0C62B-9F6F-32CE-280E-6238AAC5CA69}"/>
              </a:ext>
            </a:extLst>
          </p:cNvPr>
          <p:cNvSpPr>
            <a:spLocks noGrp="1"/>
          </p:cNvSpPr>
          <p:nvPr>
            <p:ph type="body" sz="quarter" idx="11" hasCustomPrompt="1"/>
          </p:nvPr>
        </p:nvSpPr>
        <p:spPr>
          <a:xfrm>
            <a:off x="381000" y="47664"/>
            <a:ext cx="11430000" cy="453946"/>
          </a:xfrm>
        </p:spPr>
        <p:txBody>
          <a:bodyPr>
            <a:normAutofit/>
          </a:bodyPr>
          <a:lstStyle>
            <a:lvl1pPr marL="0" indent="0" algn="l">
              <a:buNone/>
              <a:defRPr sz="2400" b="1">
                <a:solidFill>
                  <a:srgbClr val="005FAF"/>
                </a:solidFill>
              </a:defRPr>
            </a:lvl1pPr>
          </a:lstStyle>
          <a:p>
            <a:pPr lvl="0"/>
            <a:r>
              <a:rPr lang="en-US" dirty="0"/>
              <a:t>[Slide Title]</a:t>
            </a:r>
          </a:p>
        </p:txBody>
      </p:sp>
      <p:sp>
        <p:nvSpPr>
          <p:cNvPr id="17" name="Text Placeholder 16">
            <a:extLst>
              <a:ext uri="{FF2B5EF4-FFF2-40B4-BE49-F238E27FC236}">
                <a16:creationId xmlns:a16="http://schemas.microsoft.com/office/drawing/2014/main" id="{7543C76E-93F2-8A70-3E4C-67B583CAEBB3}"/>
              </a:ext>
            </a:extLst>
          </p:cNvPr>
          <p:cNvSpPr>
            <a:spLocks noGrp="1"/>
          </p:cNvSpPr>
          <p:nvPr>
            <p:ph type="body" sz="quarter" idx="12" hasCustomPrompt="1"/>
          </p:nvPr>
        </p:nvSpPr>
        <p:spPr>
          <a:xfrm>
            <a:off x="381000" y="524228"/>
            <a:ext cx="11430000" cy="412678"/>
          </a:xfrm>
        </p:spPr>
        <p:txBody>
          <a:bodyPr>
            <a:noAutofit/>
          </a:bodyPr>
          <a:lstStyle>
            <a:lvl1pPr marL="0" indent="0" algn="l">
              <a:buNone/>
              <a:defRPr sz="1400" i="1">
                <a:solidFill>
                  <a:srgbClr val="2E7FF5"/>
                </a:solidFill>
              </a:defRPr>
            </a:lvl1pPr>
          </a:lstStyle>
          <a:p>
            <a:pPr lvl="0"/>
            <a:r>
              <a:rPr lang="en-US" dirty="0"/>
              <a:t>[Subtitle]</a:t>
            </a:r>
          </a:p>
        </p:txBody>
      </p:sp>
      <p:sp>
        <p:nvSpPr>
          <p:cNvPr id="26" name="Content Placeholder 21">
            <a:extLst>
              <a:ext uri="{FF2B5EF4-FFF2-40B4-BE49-F238E27FC236}">
                <a16:creationId xmlns:a16="http://schemas.microsoft.com/office/drawing/2014/main" id="{7524219A-11C0-69DE-F314-2EC110C7D001}"/>
              </a:ext>
            </a:extLst>
          </p:cNvPr>
          <p:cNvSpPr>
            <a:spLocks noGrp="1"/>
          </p:cNvSpPr>
          <p:nvPr>
            <p:ph sz="quarter" idx="13" hasCustomPrompt="1"/>
          </p:nvPr>
        </p:nvSpPr>
        <p:spPr>
          <a:xfrm>
            <a:off x="380999" y="999197"/>
            <a:ext cx="11429999"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27" name="Text Placeholder 3">
            <a:extLst>
              <a:ext uri="{FF2B5EF4-FFF2-40B4-BE49-F238E27FC236}">
                <a16:creationId xmlns:a16="http://schemas.microsoft.com/office/drawing/2014/main" id="{4A704E32-99D9-3516-8CDB-27AB87B50D9C}"/>
              </a:ext>
            </a:extLst>
          </p:cNvPr>
          <p:cNvSpPr>
            <a:spLocks noGrp="1"/>
          </p:cNvSpPr>
          <p:nvPr>
            <p:ph type="body" sz="quarter" idx="16"/>
          </p:nvPr>
        </p:nvSpPr>
        <p:spPr>
          <a:xfrm>
            <a:off x="398868" y="1345510"/>
            <a:ext cx="11412130"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Content Placeholder 21">
            <a:extLst>
              <a:ext uri="{FF2B5EF4-FFF2-40B4-BE49-F238E27FC236}">
                <a16:creationId xmlns:a16="http://schemas.microsoft.com/office/drawing/2014/main" id="{5AB411B3-2F02-C363-1169-AE2A2DB56C24}"/>
              </a:ext>
            </a:extLst>
          </p:cNvPr>
          <p:cNvSpPr>
            <a:spLocks noGrp="1"/>
          </p:cNvSpPr>
          <p:nvPr>
            <p:ph sz="quarter" idx="19" hasCustomPrompt="1"/>
          </p:nvPr>
        </p:nvSpPr>
        <p:spPr>
          <a:xfrm>
            <a:off x="380999" y="3702804"/>
            <a:ext cx="11429999"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31" name="Text Placeholder 3">
            <a:extLst>
              <a:ext uri="{FF2B5EF4-FFF2-40B4-BE49-F238E27FC236}">
                <a16:creationId xmlns:a16="http://schemas.microsoft.com/office/drawing/2014/main" id="{1921ACE5-CC67-3A51-B111-E8D991BA8CE7}"/>
              </a:ext>
            </a:extLst>
          </p:cNvPr>
          <p:cNvSpPr>
            <a:spLocks noGrp="1"/>
          </p:cNvSpPr>
          <p:nvPr>
            <p:ph type="body" sz="quarter" idx="20"/>
          </p:nvPr>
        </p:nvSpPr>
        <p:spPr>
          <a:xfrm>
            <a:off x="380999" y="4038084"/>
            <a:ext cx="11412130"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Rounded Corners 1">
            <a:extLst>
              <a:ext uri="{FF2B5EF4-FFF2-40B4-BE49-F238E27FC236}">
                <a16:creationId xmlns:a16="http://schemas.microsoft.com/office/drawing/2014/main" id="{121D8AA3-F2E8-1CA2-EF1F-1FE6BE5AB070}"/>
              </a:ext>
            </a:extLst>
          </p:cNvPr>
          <p:cNvSpPr/>
          <p:nvPr userDrawn="1"/>
        </p:nvSpPr>
        <p:spPr>
          <a:xfrm>
            <a:off x="-685800" y="-21898"/>
            <a:ext cx="561631" cy="704850"/>
          </a:xfrm>
          <a:prstGeom prst="roundRect">
            <a:avLst>
              <a:gd name="adj" fmla="val 50000"/>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166F5A76-4AAB-5F41-14E7-AE25E99A062A}"/>
              </a:ext>
            </a:extLst>
          </p:cNvPr>
          <p:cNvSpPr/>
          <p:nvPr userDrawn="1"/>
        </p:nvSpPr>
        <p:spPr>
          <a:xfrm>
            <a:off x="-685800" y="808086"/>
            <a:ext cx="561631" cy="704850"/>
          </a:xfrm>
          <a:prstGeom prst="roundRect">
            <a:avLst>
              <a:gd name="adj" fmla="val 50000"/>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1F5FEB28-D838-C60D-82B2-8411E4D39708}"/>
              </a:ext>
            </a:extLst>
          </p:cNvPr>
          <p:cNvSpPr/>
          <p:nvPr userDrawn="1"/>
        </p:nvSpPr>
        <p:spPr>
          <a:xfrm>
            <a:off x="-685800" y="1621164"/>
            <a:ext cx="561631" cy="704850"/>
          </a:xfrm>
          <a:prstGeom prst="roundRect">
            <a:avLst>
              <a:gd name="adj" fmla="val 50000"/>
            </a:avLst>
          </a:prstGeom>
          <a:solidFill>
            <a:srgbClr val="FFD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A264FD0D-FEFB-C51B-BC89-B58EED35CDBB}"/>
              </a:ext>
            </a:extLst>
          </p:cNvPr>
          <p:cNvSpPr/>
          <p:nvPr userDrawn="1"/>
        </p:nvSpPr>
        <p:spPr>
          <a:xfrm>
            <a:off x="-685800" y="2442695"/>
            <a:ext cx="561631" cy="704850"/>
          </a:xfrm>
          <a:prstGeom prst="roundRect">
            <a:avLst>
              <a:gd name="adj" fmla="val 50000"/>
            </a:avLst>
          </a:prstGeom>
          <a:solidFill>
            <a:srgbClr val="005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1FF3744B-AF0C-6FB0-413F-20C469A4696A}"/>
              </a:ext>
            </a:extLst>
          </p:cNvPr>
          <p:cNvSpPr/>
          <p:nvPr userDrawn="1"/>
        </p:nvSpPr>
        <p:spPr>
          <a:xfrm>
            <a:off x="-685800" y="3264227"/>
            <a:ext cx="561631" cy="704850"/>
          </a:xfrm>
          <a:prstGeom prst="roundRect">
            <a:avLst>
              <a:gd name="adj" fmla="val 50000"/>
            </a:avLst>
          </a:prstGeom>
          <a:solidFill>
            <a:srgbClr val="00A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4A86B8FD-5E64-1301-7867-1C23C29C0074}"/>
              </a:ext>
            </a:extLst>
          </p:cNvPr>
          <p:cNvSpPr/>
          <p:nvPr userDrawn="1"/>
        </p:nvSpPr>
        <p:spPr>
          <a:xfrm>
            <a:off x="-685800" y="4085759"/>
            <a:ext cx="561631" cy="704850"/>
          </a:xfrm>
          <a:prstGeom prst="roundRect">
            <a:avLst>
              <a:gd name="adj" fmla="val 50000"/>
            </a:avLst>
          </a:prstGeom>
          <a:solidFill>
            <a:srgbClr val="9B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146327"/>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orient="horz" pos="3888">
          <p15:clr>
            <a:srgbClr val="FBAE40"/>
          </p15:clr>
        </p15:guide>
        <p15:guide id="5" orient="horz" pos="2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 2 Rows">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28430C64-5328-C9FE-BF19-C861E069CAAC}"/>
              </a:ext>
            </a:extLst>
          </p:cNvPr>
          <p:cNvCxnSpPr>
            <a:cxnSpLocks/>
          </p:cNvCxnSpPr>
          <p:nvPr userDrawn="1"/>
        </p:nvCxnSpPr>
        <p:spPr>
          <a:xfrm>
            <a:off x="0" y="6441987"/>
            <a:ext cx="12192000" cy="0"/>
          </a:xfrm>
          <a:prstGeom prst="straightConnector1">
            <a:avLst/>
          </a:prstGeom>
          <a:ln>
            <a:solidFill>
              <a:srgbClr val="2E7FF5"/>
            </a:solidFill>
          </a:ln>
        </p:spPr>
        <p:style>
          <a:lnRef idx="2">
            <a:schemeClr val="accent1"/>
          </a:lnRef>
          <a:fillRef idx="0">
            <a:schemeClr val="accent1"/>
          </a:fillRef>
          <a:effectRef idx="1">
            <a:schemeClr val="accent1"/>
          </a:effectRef>
          <a:fontRef idx="minor">
            <a:schemeClr val="tx1"/>
          </a:fontRef>
        </p:style>
      </p:cxnSp>
      <p:sp>
        <p:nvSpPr>
          <p:cNvPr id="11" name="Isosceles Triangle 10">
            <a:extLst>
              <a:ext uri="{FF2B5EF4-FFF2-40B4-BE49-F238E27FC236}">
                <a16:creationId xmlns:a16="http://schemas.microsoft.com/office/drawing/2014/main" id="{A2BDB5AA-94F9-6CE9-70DB-EDCF0FB7EBD6}"/>
              </a:ext>
            </a:extLst>
          </p:cNvPr>
          <p:cNvSpPr/>
          <p:nvPr userDrawn="1"/>
        </p:nvSpPr>
        <p:spPr>
          <a:xfrm>
            <a:off x="11639551" y="6459132"/>
            <a:ext cx="552450" cy="398868"/>
          </a:xfrm>
          <a:prstGeom prst="triangle">
            <a:avLst>
              <a:gd name="adj" fmla="val 100000"/>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F249D0CE-12D2-4CD1-AAC1-1C0B5A2A67D2}"/>
              </a:ext>
            </a:extLst>
          </p:cNvPr>
          <p:cNvSpPr>
            <a:spLocks noGrp="1"/>
          </p:cNvSpPr>
          <p:nvPr>
            <p:ph type="sldNum" sz="quarter" idx="4"/>
          </p:nvPr>
        </p:nvSpPr>
        <p:spPr>
          <a:xfrm>
            <a:off x="11698611" y="6655961"/>
            <a:ext cx="493389" cy="187367"/>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E1867B5-C1A1-46CF-9517-8DF7752C1DA6}" type="slidenum">
              <a:rPr lang="en-US" smtClean="0"/>
              <a:pPr/>
              <a:t>‹#›</a:t>
            </a:fld>
            <a:endParaRPr lang="en-US"/>
          </a:p>
        </p:txBody>
      </p:sp>
      <p:sp>
        <p:nvSpPr>
          <p:cNvPr id="13" name="Text Placeholder 12">
            <a:extLst>
              <a:ext uri="{FF2B5EF4-FFF2-40B4-BE49-F238E27FC236}">
                <a16:creationId xmlns:a16="http://schemas.microsoft.com/office/drawing/2014/main" id="{B3C435D8-3B57-9ABA-B3C1-9F746DBB54DE}"/>
              </a:ext>
            </a:extLst>
          </p:cNvPr>
          <p:cNvSpPr>
            <a:spLocks noGrp="1"/>
          </p:cNvSpPr>
          <p:nvPr>
            <p:ph type="body" sz="quarter" idx="10" hasCustomPrompt="1"/>
          </p:nvPr>
        </p:nvSpPr>
        <p:spPr>
          <a:xfrm>
            <a:off x="381000" y="6459538"/>
            <a:ext cx="11170533" cy="384175"/>
          </a:xfrm>
        </p:spPr>
        <p:txBody>
          <a:bodyPr>
            <a:normAutofit/>
          </a:bodyPr>
          <a:lstStyle>
            <a:lvl1pPr marL="0" indent="0">
              <a:spcBef>
                <a:spcPts val="0"/>
              </a:spcBef>
              <a:buNone/>
              <a:defRPr sz="1000"/>
            </a:lvl1pPr>
          </a:lstStyle>
          <a:p>
            <a:pPr lvl="0"/>
            <a:r>
              <a:rPr lang="en-US" dirty="0"/>
              <a:t>[Footnote]</a:t>
            </a:r>
          </a:p>
        </p:txBody>
      </p:sp>
      <p:sp>
        <p:nvSpPr>
          <p:cNvPr id="15" name="Text Placeholder 14">
            <a:extLst>
              <a:ext uri="{FF2B5EF4-FFF2-40B4-BE49-F238E27FC236}">
                <a16:creationId xmlns:a16="http://schemas.microsoft.com/office/drawing/2014/main" id="{3FE0C62B-9F6F-32CE-280E-6238AAC5CA69}"/>
              </a:ext>
            </a:extLst>
          </p:cNvPr>
          <p:cNvSpPr>
            <a:spLocks noGrp="1"/>
          </p:cNvSpPr>
          <p:nvPr>
            <p:ph type="body" sz="quarter" idx="11" hasCustomPrompt="1"/>
          </p:nvPr>
        </p:nvSpPr>
        <p:spPr>
          <a:xfrm>
            <a:off x="381000" y="47664"/>
            <a:ext cx="11430000" cy="453946"/>
          </a:xfrm>
        </p:spPr>
        <p:txBody>
          <a:bodyPr>
            <a:normAutofit/>
          </a:bodyPr>
          <a:lstStyle>
            <a:lvl1pPr marL="0" indent="0" algn="l">
              <a:buNone/>
              <a:defRPr sz="2400" b="1">
                <a:solidFill>
                  <a:srgbClr val="005FAF"/>
                </a:solidFill>
              </a:defRPr>
            </a:lvl1pPr>
          </a:lstStyle>
          <a:p>
            <a:pPr lvl="0"/>
            <a:r>
              <a:rPr lang="en-US" dirty="0"/>
              <a:t>[Slide Title]</a:t>
            </a:r>
          </a:p>
        </p:txBody>
      </p:sp>
      <p:sp>
        <p:nvSpPr>
          <p:cNvPr id="17" name="Text Placeholder 16">
            <a:extLst>
              <a:ext uri="{FF2B5EF4-FFF2-40B4-BE49-F238E27FC236}">
                <a16:creationId xmlns:a16="http://schemas.microsoft.com/office/drawing/2014/main" id="{7543C76E-93F2-8A70-3E4C-67B583CAEBB3}"/>
              </a:ext>
            </a:extLst>
          </p:cNvPr>
          <p:cNvSpPr>
            <a:spLocks noGrp="1"/>
          </p:cNvSpPr>
          <p:nvPr>
            <p:ph type="body" sz="quarter" idx="12" hasCustomPrompt="1"/>
          </p:nvPr>
        </p:nvSpPr>
        <p:spPr>
          <a:xfrm>
            <a:off x="381000" y="524228"/>
            <a:ext cx="11430000" cy="412678"/>
          </a:xfrm>
        </p:spPr>
        <p:txBody>
          <a:bodyPr>
            <a:noAutofit/>
          </a:bodyPr>
          <a:lstStyle>
            <a:lvl1pPr marL="0" indent="0" algn="l">
              <a:buNone/>
              <a:defRPr sz="1400" i="1">
                <a:solidFill>
                  <a:srgbClr val="2E7FF5"/>
                </a:solidFill>
              </a:defRPr>
            </a:lvl1pPr>
          </a:lstStyle>
          <a:p>
            <a:pPr lvl="0"/>
            <a:r>
              <a:rPr lang="en-US" dirty="0"/>
              <a:t>[Subtitle]</a:t>
            </a:r>
          </a:p>
        </p:txBody>
      </p:sp>
      <p:sp>
        <p:nvSpPr>
          <p:cNvPr id="18" name="Isosceles Triangle 17">
            <a:extLst>
              <a:ext uri="{FF2B5EF4-FFF2-40B4-BE49-F238E27FC236}">
                <a16:creationId xmlns:a16="http://schemas.microsoft.com/office/drawing/2014/main" id="{2E2FC882-BF49-D852-04E3-5575D05CEF55}"/>
              </a:ext>
            </a:extLst>
          </p:cNvPr>
          <p:cNvSpPr/>
          <p:nvPr userDrawn="1"/>
        </p:nvSpPr>
        <p:spPr>
          <a:xfrm rot="5400000" flipH="1">
            <a:off x="-269804" y="268215"/>
            <a:ext cx="938475" cy="398868"/>
          </a:xfrm>
          <a:prstGeom prst="triangle">
            <a:avLst>
              <a:gd name="adj" fmla="val 100000"/>
            </a:avLst>
          </a:prstGeom>
          <a:solidFill>
            <a:srgbClr val="005F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21">
            <a:extLst>
              <a:ext uri="{FF2B5EF4-FFF2-40B4-BE49-F238E27FC236}">
                <a16:creationId xmlns:a16="http://schemas.microsoft.com/office/drawing/2014/main" id="{344E7E38-6C26-2988-E467-C1B6BC789CC6}"/>
              </a:ext>
            </a:extLst>
          </p:cNvPr>
          <p:cNvSpPr>
            <a:spLocks noGrp="1"/>
          </p:cNvSpPr>
          <p:nvPr>
            <p:ph sz="quarter" idx="13" hasCustomPrompt="1"/>
          </p:nvPr>
        </p:nvSpPr>
        <p:spPr>
          <a:xfrm>
            <a:off x="381000" y="999197"/>
            <a:ext cx="5468502"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28" name="Text Placeholder 3">
            <a:extLst>
              <a:ext uri="{FF2B5EF4-FFF2-40B4-BE49-F238E27FC236}">
                <a16:creationId xmlns:a16="http://schemas.microsoft.com/office/drawing/2014/main" id="{01A11193-7332-7954-7D39-DCA96ACF373C}"/>
              </a:ext>
            </a:extLst>
          </p:cNvPr>
          <p:cNvSpPr>
            <a:spLocks noGrp="1"/>
          </p:cNvSpPr>
          <p:nvPr>
            <p:ph type="body" sz="quarter" idx="16"/>
          </p:nvPr>
        </p:nvSpPr>
        <p:spPr>
          <a:xfrm>
            <a:off x="398868" y="1345510"/>
            <a:ext cx="5459953"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Content Placeholder 21">
            <a:extLst>
              <a:ext uri="{FF2B5EF4-FFF2-40B4-BE49-F238E27FC236}">
                <a16:creationId xmlns:a16="http://schemas.microsoft.com/office/drawing/2014/main" id="{E2F9BEC5-57E0-B0CF-0BAE-614328306B2D}"/>
              </a:ext>
            </a:extLst>
          </p:cNvPr>
          <p:cNvSpPr>
            <a:spLocks noGrp="1"/>
          </p:cNvSpPr>
          <p:nvPr>
            <p:ph sz="quarter" idx="22" hasCustomPrompt="1"/>
          </p:nvPr>
        </p:nvSpPr>
        <p:spPr>
          <a:xfrm>
            <a:off x="6342498" y="999197"/>
            <a:ext cx="5468502"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30" name="Text Placeholder 3">
            <a:extLst>
              <a:ext uri="{FF2B5EF4-FFF2-40B4-BE49-F238E27FC236}">
                <a16:creationId xmlns:a16="http://schemas.microsoft.com/office/drawing/2014/main" id="{D17D7B61-77A6-284F-FDC0-318DD66F330F}"/>
              </a:ext>
            </a:extLst>
          </p:cNvPr>
          <p:cNvSpPr>
            <a:spLocks noGrp="1"/>
          </p:cNvSpPr>
          <p:nvPr>
            <p:ph type="body" sz="quarter" idx="23"/>
          </p:nvPr>
        </p:nvSpPr>
        <p:spPr>
          <a:xfrm>
            <a:off x="6351047" y="1345510"/>
            <a:ext cx="5459953"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1">
            <a:extLst>
              <a:ext uri="{FF2B5EF4-FFF2-40B4-BE49-F238E27FC236}">
                <a16:creationId xmlns:a16="http://schemas.microsoft.com/office/drawing/2014/main" id="{06385611-95A5-5A96-2418-ED24E61E1C2A}"/>
              </a:ext>
            </a:extLst>
          </p:cNvPr>
          <p:cNvSpPr>
            <a:spLocks noGrp="1"/>
          </p:cNvSpPr>
          <p:nvPr>
            <p:ph sz="quarter" idx="24" hasCustomPrompt="1"/>
          </p:nvPr>
        </p:nvSpPr>
        <p:spPr>
          <a:xfrm>
            <a:off x="380999" y="3696808"/>
            <a:ext cx="5468502"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32" name="Text Placeholder 3">
            <a:extLst>
              <a:ext uri="{FF2B5EF4-FFF2-40B4-BE49-F238E27FC236}">
                <a16:creationId xmlns:a16="http://schemas.microsoft.com/office/drawing/2014/main" id="{91FF9C8C-CC39-680A-1505-E48DAAABB473}"/>
              </a:ext>
            </a:extLst>
          </p:cNvPr>
          <p:cNvSpPr>
            <a:spLocks noGrp="1"/>
          </p:cNvSpPr>
          <p:nvPr>
            <p:ph type="body" sz="quarter" idx="25"/>
          </p:nvPr>
        </p:nvSpPr>
        <p:spPr>
          <a:xfrm>
            <a:off x="380999" y="4043121"/>
            <a:ext cx="5459953"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1">
            <a:extLst>
              <a:ext uri="{FF2B5EF4-FFF2-40B4-BE49-F238E27FC236}">
                <a16:creationId xmlns:a16="http://schemas.microsoft.com/office/drawing/2014/main" id="{03F3C83A-8ADE-8022-6A90-CE145AD22E41}"/>
              </a:ext>
            </a:extLst>
          </p:cNvPr>
          <p:cNvSpPr>
            <a:spLocks noGrp="1"/>
          </p:cNvSpPr>
          <p:nvPr>
            <p:ph sz="quarter" idx="26" hasCustomPrompt="1"/>
          </p:nvPr>
        </p:nvSpPr>
        <p:spPr>
          <a:xfrm>
            <a:off x="6324601" y="3696808"/>
            <a:ext cx="5468502"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34" name="Text Placeholder 3">
            <a:extLst>
              <a:ext uri="{FF2B5EF4-FFF2-40B4-BE49-F238E27FC236}">
                <a16:creationId xmlns:a16="http://schemas.microsoft.com/office/drawing/2014/main" id="{BF49B616-D764-FDD3-6E9D-14B9F6FD0C0C}"/>
              </a:ext>
            </a:extLst>
          </p:cNvPr>
          <p:cNvSpPr>
            <a:spLocks noGrp="1"/>
          </p:cNvSpPr>
          <p:nvPr>
            <p:ph type="body" sz="quarter" idx="27"/>
          </p:nvPr>
        </p:nvSpPr>
        <p:spPr>
          <a:xfrm>
            <a:off x="6324601" y="4043121"/>
            <a:ext cx="5459953"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Rounded Corners 1">
            <a:extLst>
              <a:ext uri="{FF2B5EF4-FFF2-40B4-BE49-F238E27FC236}">
                <a16:creationId xmlns:a16="http://schemas.microsoft.com/office/drawing/2014/main" id="{74F4BD05-742A-C4C0-509A-E56276CCCEA1}"/>
              </a:ext>
            </a:extLst>
          </p:cNvPr>
          <p:cNvSpPr/>
          <p:nvPr userDrawn="1"/>
        </p:nvSpPr>
        <p:spPr>
          <a:xfrm>
            <a:off x="-685800" y="-21898"/>
            <a:ext cx="561631" cy="704850"/>
          </a:xfrm>
          <a:prstGeom prst="roundRect">
            <a:avLst>
              <a:gd name="adj" fmla="val 50000"/>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AF679369-FCFF-7C36-ED42-A31ABAA0CE13}"/>
              </a:ext>
            </a:extLst>
          </p:cNvPr>
          <p:cNvSpPr/>
          <p:nvPr userDrawn="1"/>
        </p:nvSpPr>
        <p:spPr>
          <a:xfrm>
            <a:off x="-685800" y="808086"/>
            <a:ext cx="561631" cy="704850"/>
          </a:xfrm>
          <a:prstGeom prst="roundRect">
            <a:avLst>
              <a:gd name="adj" fmla="val 50000"/>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3A1D000D-75E1-815E-C000-A866AF9081DF}"/>
              </a:ext>
            </a:extLst>
          </p:cNvPr>
          <p:cNvSpPr/>
          <p:nvPr userDrawn="1"/>
        </p:nvSpPr>
        <p:spPr>
          <a:xfrm>
            <a:off x="-685800" y="1621164"/>
            <a:ext cx="561631" cy="704850"/>
          </a:xfrm>
          <a:prstGeom prst="roundRect">
            <a:avLst>
              <a:gd name="adj" fmla="val 50000"/>
            </a:avLst>
          </a:prstGeom>
          <a:solidFill>
            <a:srgbClr val="FFD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A0D9FD1D-17BA-8B60-3DD8-8C3530B00F73}"/>
              </a:ext>
            </a:extLst>
          </p:cNvPr>
          <p:cNvSpPr/>
          <p:nvPr userDrawn="1"/>
        </p:nvSpPr>
        <p:spPr>
          <a:xfrm>
            <a:off x="-685800" y="2442695"/>
            <a:ext cx="561631" cy="704850"/>
          </a:xfrm>
          <a:prstGeom prst="roundRect">
            <a:avLst>
              <a:gd name="adj" fmla="val 50000"/>
            </a:avLst>
          </a:prstGeom>
          <a:solidFill>
            <a:srgbClr val="005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621FAF17-6251-152E-2476-7C451FF2342A}"/>
              </a:ext>
            </a:extLst>
          </p:cNvPr>
          <p:cNvSpPr/>
          <p:nvPr userDrawn="1"/>
        </p:nvSpPr>
        <p:spPr>
          <a:xfrm>
            <a:off x="-685800" y="3264227"/>
            <a:ext cx="561631" cy="704850"/>
          </a:xfrm>
          <a:prstGeom prst="roundRect">
            <a:avLst>
              <a:gd name="adj" fmla="val 50000"/>
            </a:avLst>
          </a:prstGeom>
          <a:solidFill>
            <a:srgbClr val="00A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CBE33155-7711-BC87-ABA8-10748E4164E9}"/>
              </a:ext>
            </a:extLst>
          </p:cNvPr>
          <p:cNvSpPr/>
          <p:nvPr userDrawn="1"/>
        </p:nvSpPr>
        <p:spPr>
          <a:xfrm>
            <a:off x="-685800" y="4085759"/>
            <a:ext cx="561631" cy="704850"/>
          </a:xfrm>
          <a:prstGeom prst="roundRect">
            <a:avLst>
              <a:gd name="adj" fmla="val 50000"/>
            </a:avLst>
          </a:prstGeom>
          <a:solidFill>
            <a:srgbClr val="9B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86829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40" userDrawn="1">
          <p15:clr>
            <a:srgbClr val="FBAE40"/>
          </p15:clr>
        </p15:guide>
        <p15:guide id="3" pos="7440" userDrawn="1">
          <p15:clr>
            <a:srgbClr val="FBAE40"/>
          </p15:clr>
        </p15:guide>
        <p15:guide id="4" orient="horz" pos="3888" userDrawn="1">
          <p15:clr>
            <a:srgbClr val="FBAE40"/>
          </p15:clr>
        </p15:guide>
        <p15:guide id="5" orient="horz" pos="2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28430C64-5328-C9FE-BF19-C861E069CAAC}"/>
              </a:ext>
            </a:extLst>
          </p:cNvPr>
          <p:cNvCxnSpPr>
            <a:cxnSpLocks/>
          </p:cNvCxnSpPr>
          <p:nvPr userDrawn="1"/>
        </p:nvCxnSpPr>
        <p:spPr>
          <a:xfrm>
            <a:off x="0" y="6441987"/>
            <a:ext cx="12192000" cy="0"/>
          </a:xfrm>
          <a:prstGeom prst="straightConnector1">
            <a:avLst/>
          </a:prstGeom>
          <a:ln>
            <a:solidFill>
              <a:srgbClr val="2E7FF5"/>
            </a:solidFill>
          </a:ln>
        </p:spPr>
        <p:style>
          <a:lnRef idx="2">
            <a:schemeClr val="accent1"/>
          </a:lnRef>
          <a:fillRef idx="0">
            <a:schemeClr val="accent1"/>
          </a:fillRef>
          <a:effectRef idx="1">
            <a:schemeClr val="accent1"/>
          </a:effectRef>
          <a:fontRef idx="minor">
            <a:schemeClr val="tx1"/>
          </a:fontRef>
        </p:style>
      </p:cxnSp>
      <p:sp>
        <p:nvSpPr>
          <p:cNvPr id="11" name="Isosceles Triangle 10">
            <a:extLst>
              <a:ext uri="{FF2B5EF4-FFF2-40B4-BE49-F238E27FC236}">
                <a16:creationId xmlns:a16="http://schemas.microsoft.com/office/drawing/2014/main" id="{A2BDB5AA-94F9-6CE9-70DB-EDCF0FB7EBD6}"/>
              </a:ext>
            </a:extLst>
          </p:cNvPr>
          <p:cNvSpPr/>
          <p:nvPr userDrawn="1"/>
        </p:nvSpPr>
        <p:spPr>
          <a:xfrm>
            <a:off x="11639551" y="6459132"/>
            <a:ext cx="552450" cy="398868"/>
          </a:xfrm>
          <a:prstGeom prst="triangle">
            <a:avLst>
              <a:gd name="adj" fmla="val 100000"/>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F249D0CE-12D2-4CD1-AAC1-1C0B5A2A67D2}"/>
              </a:ext>
            </a:extLst>
          </p:cNvPr>
          <p:cNvSpPr>
            <a:spLocks noGrp="1"/>
          </p:cNvSpPr>
          <p:nvPr>
            <p:ph type="sldNum" sz="quarter" idx="4"/>
          </p:nvPr>
        </p:nvSpPr>
        <p:spPr>
          <a:xfrm>
            <a:off x="11698611" y="6655961"/>
            <a:ext cx="493389" cy="187367"/>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E1867B5-C1A1-46CF-9517-8DF7752C1DA6}" type="slidenum">
              <a:rPr lang="en-US" smtClean="0"/>
              <a:pPr/>
              <a:t>‹#›</a:t>
            </a:fld>
            <a:endParaRPr lang="en-US"/>
          </a:p>
        </p:txBody>
      </p:sp>
      <p:sp>
        <p:nvSpPr>
          <p:cNvPr id="13" name="Text Placeholder 12">
            <a:extLst>
              <a:ext uri="{FF2B5EF4-FFF2-40B4-BE49-F238E27FC236}">
                <a16:creationId xmlns:a16="http://schemas.microsoft.com/office/drawing/2014/main" id="{B3C435D8-3B57-9ABA-B3C1-9F746DBB54DE}"/>
              </a:ext>
            </a:extLst>
          </p:cNvPr>
          <p:cNvSpPr>
            <a:spLocks noGrp="1"/>
          </p:cNvSpPr>
          <p:nvPr>
            <p:ph type="body" sz="quarter" idx="10" hasCustomPrompt="1"/>
          </p:nvPr>
        </p:nvSpPr>
        <p:spPr>
          <a:xfrm>
            <a:off x="381000" y="6459538"/>
            <a:ext cx="11170533" cy="384175"/>
          </a:xfrm>
        </p:spPr>
        <p:txBody>
          <a:bodyPr>
            <a:normAutofit/>
          </a:bodyPr>
          <a:lstStyle>
            <a:lvl1pPr marL="0" indent="0">
              <a:spcBef>
                <a:spcPts val="0"/>
              </a:spcBef>
              <a:buNone/>
              <a:defRPr sz="1000"/>
            </a:lvl1pPr>
          </a:lstStyle>
          <a:p>
            <a:pPr lvl="0"/>
            <a:r>
              <a:rPr lang="en-US" dirty="0"/>
              <a:t>[Footnote]</a:t>
            </a:r>
          </a:p>
        </p:txBody>
      </p:sp>
      <p:sp>
        <p:nvSpPr>
          <p:cNvPr id="15" name="Text Placeholder 14">
            <a:extLst>
              <a:ext uri="{FF2B5EF4-FFF2-40B4-BE49-F238E27FC236}">
                <a16:creationId xmlns:a16="http://schemas.microsoft.com/office/drawing/2014/main" id="{3FE0C62B-9F6F-32CE-280E-6238AAC5CA69}"/>
              </a:ext>
            </a:extLst>
          </p:cNvPr>
          <p:cNvSpPr>
            <a:spLocks noGrp="1"/>
          </p:cNvSpPr>
          <p:nvPr>
            <p:ph type="body" sz="quarter" idx="11" hasCustomPrompt="1"/>
          </p:nvPr>
        </p:nvSpPr>
        <p:spPr>
          <a:xfrm>
            <a:off x="381000" y="47664"/>
            <a:ext cx="11430000" cy="453946"/>
          </a:xfrm>
        </p:spPr>
        <p:txBody>
          <a:bodyPr>
            <a:normAutofit/>
          </a:bodyPr>
          <a:lstStyle>
            <a:lvl1pPr marL="0" indent="0" algn="l">
              <a:buNone/>
              <a:defRPr sz="2400" b="1">
                <a:solidFill>
                  <a:srgbClr val="005FAF"/>
                </a:solidFill>
              </a:defRPr>
            </a:lvl1pPr>
          </a:lstStyle>
          <a:p>
            <a:pPr lvl="0"/>
            <a:r>
              <a:rPr lang="en-US" dirty="0"/>
              <a:t>[Slide Title]</a:t>
            </a:r>
          </a:p>
        </p:txBody>
      </p:sp>
      <p:sp>
        <p:nvSpPr>
          <p:cNvPr id="17" name="Text Placeholder 16">
            <a:extLst>
              <a:ext uri="{FF2B5EF4-FFF2-40B4-BE49-F238E27FC236}">
                <a16:creationId xmlns:a16="http://schemas.microsoft.com/office/drawing/2014/main" id="{7543C76E-93F2-8A70-3E4C-67B583CAEBB3}"/>
              </a:ext>
            </a:extLst>
          </p:cNvPr>
          <p:cNvSpPr>
            <a:spLocks noGrp="1"/>
          </p:cNvSpPr>
          <p:nvPr>
            <p:ph type="body" sz="quarter" idx="12" hasCustomPrompt="1"/>
          </p:nvPr>
        </p:nvSpPr>
        <p:spPr>
          <a:xfrm>
            <a:off x="381000" y="524228"/>
            <a:ext cx="11430000" cy="412678"/>
          </a:xfrm>
        </p:spPr>
        <p:txBody>
          <a:bodyPr>
            <a:noAutofit/>
          </a:bodyPr>
          <a:lstStyle>
            <a:lvl1pPr marL="0" indent="0" algn="l">
              <a:buNone/>
              <a:defRPr sz="1400" i="1">
                <a:solidFill>
                  <a:srgbClr val="2E7FF5"/>
                </a:solidFill>
              </a:defRPr>
            </a:lvl1pPr>
          </a:lstStyle>
          <a:p>
            <a:pPr lvl="0"/>
            <a:r>
              <a:rPr lang="en-US" dirty="0"/>
              <a:t>[Subtitle]</a:t>
            </a:r>
          </a:p>
        </p:txBody>
      </p:sp>
      <p:sp>
        <p:nvSpPr>
          <p:cNvPr id="9" name="Content Placeholder 21">
            <a:extLst>
              <a:ext uri="{FF2B5EF4-FFF2-40B4-BE49-F238E27FC236}">
                <a16:creationId xmlns:a16="http://schemas.microsoft.com/office/drawing/2014/main" id="{44C54389-2A62-812A-49DA-55FE72C38B03}"/>
              </a:ext>
            </a:extLst>
          </p:cNvPr>
          <p:cNvSpPr>
            <a:spLocks noGrp="1"/>
          </p:cNvSpPr>
          <p:nvPr>
            <p:ph sz="quarter" idx="19" hasCustomPrompt="1"/>
          </p:nvPr>
        </p:nvSpPr>
        <p:spPr>
          <a:xfrm>
            <a:off x="381000" y="999197"/>
            <a:ext cx="3645430"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12" name="Text Placeholder 3">
            <a:extLst>
              <a:ext uri="{FF2B5EF4-FFF2-40B4-BE49-F238E27FC236}">
                <a16:creationId xmlns:a16="http://schemas.microsoft.com/office/drawing/2014/main" id="{D382E682-E580-467C-3169-B720A868B32F}"/>
              </a:ext>
            </a:extLst>
          </p:cNvPr>
          <p:cNvSpPr>
            <a:spLocks noGrp="1"/>
          </p:cNvSpPr>
          <p:nvPr>
            <p:ph type="body" sz="quarter" idx="20"/>
          </p:nvPr>
        </p:nvSpPr>
        <p:spPr>
          <a:xfrm>
            <a:off x="398868" y="1345510"/>
            <a:ext cx="3639731"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1">
            <a:extLst>
              <a:ext uri="{FF2B5EF4-FFF2-40B4-BE49-F238E27FC236}">
                <a16:creationId xmlns:a16="http://schemas.microsoft.com/office/drawing/2014/main" id="{B35C550A-0254-4996-52F6-5D8BD062CD52}"/>
              </a:ext>
            </a:extLst>
          </p:cNvPr>
          <p:cNvSpPr>
            <a:spLocks noGrp="1"/>
          </p:cNvSpPr>
          <p:nvPr>
            <p:ph sz="quarter" idx="21" hasCustomPrompt="1"/>
          </p:nvPr>
        </p:nvSpPr>
        <p:spPr>
          <a:xfrm>
            <a:off x="8165570" y="999197"/>
            <a:ext cx="3645430"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16" name="Content Placeholder 21">
            <a:extLst>
              <a:ext uri="{FF2B5EF4-FFF2-40B4-BE49-F238E27FC236}">
                <a16:creationId xmlns:a16="http://schemas.microsoft.com/office/drawing/2014/main" id="{2DBF56EC-C893-73C9-EF8F-BC92F827DD13}"/>
              </a:ext>
            </a:extLst>
          </p:cNvPr>
          <p:cNvSpPr>
            <a:spLocks noGrp="1"/>
          </p:cNvSpPr>
          <p:nvPr>
            <p:ph sz="quarter" idx="22" hasCustomPrompt="1"/>
          </p:nvPr>
        </p:nvSpPr>
        <p:spPr>
          <a:xfrm>
            <a:off x="4273285" y="999197"/>
            <a:ext cx="3645430"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19" name="Text Placeholder 3">
            <a:extLst>
              <a:ext uri="{FF2B5EF4-FFF2-40B4-BE49-F238E27FC236}">
                <a16:creationId xmlns:a16="http://schemas.microsoft.com/office/drawing/2014/main" id="{9FFCCA4D-6CCC-5761-BBAB-A32469F3A6BE}"/>
              </a:ext>
            </a:extLst>
          </p:cNvPr>
          <p:cNvSpPr>
            <a:spLocks noGrp="1"/>
          </p:cNvSpPr>
          <p:nvPr>
            <p:ph type="body" sz="quarter" idx="23"/>
          </p:nvPr>
        </p:nvSpPr>
        <p:spPr>
          <a:xfrm>
            <a:off x="4285069" y="1345510"/>
            <a:ext cx="3639731"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a:extLst>
              <a:ext uri="{FF2B5EF4-FFF2-40B4-BE49-F238E27FC236}">
                <a16:creationId xmlns:a16="http://schemas.microsoft.com/office/drawing/2014/main" id="{D0DB6963-98D6-E4C5-25F6-9ECB70A8645D}"/>
              </a:ext>
            </a:extLst>
          </p:cNvPr>
          <p:cNvSpPr>
            <a:spLocks noGrp="1"/>
          </p:cNvSpPr>
          <p:nvPr>
            <p:ph type="body" sz="quarter" idx="24"/>
          </p:nvPr>
        </p:nvSpPr>
        <p:spPr>
          <a:xfrm>
            <a:off x="8171269" y="1345510"/>
            <a:ext cx="3639731"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Isosceles Triangle 1">
            <a:extLst>
              <a:ext uri="{FF2B5EF4-FFF2-40B4-BE49-F238E27FC236}">
                <a16:creationId xmlns:a16="http://schemas.microsoft.com/office/drawing/2014/main" id="{0C70691E-A546-5091-2A17-B1186D93283C}"/>
              </a:ext>
            </a:extLst>
          </p:cNvPr>
          <p:cNvSpPr/>
          <p:nvPr userDrawn="1"/>
        </p:nvSpPr>
        <p:spPr>
          <a:xfrm rot="5400000" flipH="1">
            <a:off x="-269804" y="268215"/>
            <a:ext cx="938475" cy="398868"/>
          </a:xfrm>
          <a:prstGeom prst="triangle">
            <a:avLst>
              <a:gd name="adj" fmla="val 100000"/>
            </a:avLst>
          </a:prstGeom>
          <a:solidFill>
            <a:srgbClr val="005F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378990"/>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orient="horz" pos="3888">
          <p15:clr>
            <a:srgbClr val="FBAE40"/>
          </p15:clr>
        </p15:guide>
        <p15:guide id="5" orient="horz" pos="28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 1/3">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28430C64-5328-C9FE-BF19-C861E069CAAC}"/>
              </a:ext>
            </a:extLst>
          </p:cNvPr>
          <p:cNvCxnSpPr>
            <a:cxnSpLocks/>
          </p:cNvCxnSpPr>
          <p:nvPr userDrawn="1"/>
        </p:nvCxnSpPr>
        <p:spPr>
          <a:xfrm>
            <a:off x="0" y="6441987"/>
            <a:ext cx="12192000" cy="0"/>
          </a:xfrm>
          <a:prstGeom prst="straightConnector1">
            <a:avLst/>
          </a:prstGeom>
          <a:ln>
            <a:solidFill>
              <a:srgbClr val="2E7FF5"/>
            </a:solidFill>
          </a:ln>
        </p:spPr>
        <p:style>
          <a:lnRef idx="2">
            <a:schemeClr val="accent1"/>
          </a:lnRef>
          <a:fillRef idx="0">
            <a:schemeClr val="accent1"/>
          </a:fillRef>
          <a:effectRef idx="1">
            <a:schemeClr val="accent1"/>
          </a:effectRef>
          <a:fontRef idx="minor">
            <a:schemeClr val="tx1"/>
          </a:fontRef>
        </p:style>
      </p:cxnSp>
      <p:sp>
        <p:nvSpPr>
          <p:cNvPr id="11" name="Isosceles Triangle 10">
            <a:extLst>
              <a:ext uri="{FF2B5EF4-FFF2-40B4-BE49-F238E27FC236}">
                <a16:creationId xmlns:a16="http://schemas.microsoft.com/office/drawing/2014/main" id="{A2BDB5AA-94F9-6CE9-70DB-EDCF0FB7EBD6}"/>
              </a:ext>
            </a:extLst>
          </p:cNvPr>
          <p:cNvSpPr/>
          <p:nvPr userDrawn="1"/>
        </p:nvSpPr>
        <p:spPr>
          <a:xfrm>
            <a:off x="11639551" y="6459132"/>
            <a:ext cx="552450" cy="398868"/>
          </a:xfrm>
          <a:prstGeom prst="triangle">
            <a:avLst>
              <a:gd name="adj" fmla="val 100000"/>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F249D0CE-12D2-4CD1-AAC1-1C0B5A2A67D2}"/>
              </a:ext>
            </a:extLst>
          </p:cNvPr>
          <p:cNvSpPr>
            <a:spLocks noGrp="1"/>
          </p:cNvSpPr>
          <p:nvPr>
            <p:ph type="sldNum" sz="quarter" idx="4"/>
          </p:nvPr>
        </p:nvSpPr>
        <p:spPr>
          <a:xfrm>
            <a:off x="11698611" y="6655961"/>
            <a:ext cx="493389" cy="187367"/>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E1867B5-C1A1-46CF-9517-8DF7752C1DA6}" type="slidenum">
              <a:rPr lang="en-US" smtClean="0"/>
              <a:pPr/>
              <a:t>‹#›</a:t>
            </a:fld>
            <a:endParaRPr lang="en-US"/>
          </a:p>
        </p:txBody>
      </p:sp>
      <p:sp>
        <p:nvSpPr>
          <p:cNvPr id="13" name="Text Placeholder 12">
            <a:extLst>
              <a:ext uri="{FF2B5EF4-FFF2-40B4-BE49-F238E27FC236}">
                <a16:creationId xmlns:a16="http://schemas.microsoft.com/office/drawing/2014/main" id="{B3C435D8-3B57-9ABA-B3C1-9F746DBB54DE}"/>
              </a:ext>
            </a:extLst>
          </p:cNvPr>
          <p:cNvSpPr>
            <a:spLocks noGrp="1"/>
          </p:cNvSpPr>
          <p:nvPr>
            <p:ph type="body" sz="quarter" idx="10" hasCustomPrompt="1"/>
          </p:nvPr>
        </p:nvSpPr>
        <p:spPr>
          <a:xfrm>
            <a:off x="381000" y="6459538"/>
            <a:ext cx="11170533" cy="384175"/>
          </a:xfrm>
        </p:spPr>
        <p:txBody>
          <a:bodyPr>
            <a:normAutofit/>
          </a:bodyPr>
          <a:lstStyle>
            <a:lvl1pPr marL="0" indent="0">
              <a:spcBef>
                <a:spcPts val="0"/>
              </a:spcBef>
              <a:buNone/>
              <a:defRPr sz="1000"/>
            </a:lvl1pPr>
          </a:lstStyle>
          <a:p>
            <a:pPr lvl="0"/>
            <a:r>
              <a:rPr lang="en-US" dirty="0"/>
              <a:t>[Footnote]</a:t>
            </a:r>
          </a:p>
        </p:txBody>
      </p:sp>
      <p:sp>
        <p:nvSpPr>
          <p:cNvPr id="15" name="Text Placeholder 14">
            <a:extLst>
              <a:ext uri="{FF2B5EF4-FFF2-40B4-BE49-F238E27FC236}">
                <a16:creationId xmlns:a16="http://schemas.microsoft.com/office/drawing/2014/main" id="{3FE0C62B-9F6F-32CE-280E-6238AAC5CA69}"/>
              </a:ext>
            </a:extLst>
          </p:cNvPr>
          <p:cNvSpPr>
            <a:spLocks noGrp="1"/>
          </p:cNvSpPr>
          <p:nvPr>
            <p:ph type="body" sz="quarter" idx="11" hasCustomPrompt="1"/>
          </p:nvPr>
        </p:nvSpPr>
        <p:spPr>
          <a:xfrm>
            <a:off x="381000" y="47664"/>
            <a:ext cx="11430000" cy="453946"/>
          </a:xfrm>
        </p:spPr>
        <p:txBody>
          <a:bodyPr>
            <a:normAutofit/>
          </a:bodyPr>
          <a:lstStyle>
            <a:lvl1pPr marL="0" indent="0" algn="l">
              <a:buNone/>
              <a:defRPr sz="2400" b="1">
                <a:solidFill>
                  <a:srgbClr val="005FAF"/>
                </a:solidFill>
              </a:defRPr>
            </a:lvl1pPr>
          </a:lstStyle>
          <a:p>
            <a:pPr lvl="0"/>
            <a:r>
              <a:rPr lang="en-US" dirty="0"/>
              <a:t>[Slide Title]</a:t>
            </a:r>
          </a:p>
        </p:txBody>
      </p:sp>
      <p:sp>
        <p:nvSpPr>
          <p:cNvPr id="17" name="Text Placeholder 16">
            <a:extLst>
              <a:ext uri="{FF2B5EF4-FFF2-40B4-BE49-F238E27FC236}">
                <a16:creationId xmlns:a16="http://schemas.microsoft.com/office/drawing/2014/main" id="{7543C76E-93F2-8A70-3E4C-67B583CAEBB3}"/>
              </a:ext>
            </a:extLst>
          </p:cNvPr>
          <p:cNvSpPr>
            <a:spLocks noGrp="1"/>
          </p:cNvSpPr>
          <p:nvPr>
            <p:ph type="body" sz="quarter" idx="12" hasCustomPrompt="1"/>
          </p:nvPr>
        </p:nvSpPr>
        <p:spPr>
          <a:xfrm>
            <a:off x="381000" y="524228"/>
            <a:ext cx="11430000" cy="412678"/>
          </a:xfrm>
        </p:spPr>
        <p:txBody>
          <a:bodyPr>
            <a:noAutofit/>
          </a:bodyPr>
          <a:lstStyle>
            <a:lvl1pPr marL="0" indent="0" algn="l">
              <a:buNone/>
              <a:defRPr sz="1400" i="1">
                <a:solidFill>
                  <a:srgbClr val="2E7FF5"/>
                </a:solidFill>
              </a:defRPr>
            </a:lvl1pPr>
          </a:lstStyle>
          <a:p>
            <a:pPr lvl="0"/>
            <a:r>
              <a:rPr lang="en-US" dirty="0"/>
              <a:t>[Subtitle]</a:t>
            </a:r>
          </a:p>
        </p:txBody>
      </p:sp>
      <p:sp>
        <p:nvSpPr>
          <p:cNvPr id="18" name="Isosceles Triangle 17">
            <a:extLst>
              <a:ext uri="{FF2B5EF4-FFF2-40B4-BE49-F238E27FC236}">
                <a16:creationId xmlns:a16="http://schemas.microsoft.com/office/drawing/2014/main" id="{2E2FC882-BF49-D852-04E3-5575D05CEF55}"/>
              </a:ext>
            </a:extLst>
          </p:cNvPr>
          <p:cNvSpPr/>
          <p:nvPr userDrawn="1"/>
        </p:nvSpPr>
        <p:spPr>
          <a:xfrm rot="5400000" flipH="1">
            <a:off x="-269804" y="268215"/>
            <a:ext cx="938475" cy="398868"/>
          </a:xfrm>
          <a:prstGeom prst="triangle">
            <a:avLst>
              <a:gd name="adj" fmla="val 100000"/>
            </a:avLst>
          </a:prstGeom>
          <a:solidFill>
            <a:srgbClr val="005F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1">
            <a:extLst>
              <a:ext uri="{FF2B5EF4-FFF2-40B4-BE49-F238E27FC236}">
                <a16:creationId xmlns:a16="http://schemas.microsoft.com/office/drawing/2014/main" id="{7895EFA4-E772-377E-90C6-31472B5DC161}"/>
              </a:ext>
            </a:extLst>
          </p:cNvPr>
          <p:cNvSpPr>
            <a:spLocks noGrp="1"/>
          </p:cNvSpPr>
          <p:nvPr>
            <p:ph sz="quarter" idx="19" hasCustomPrompt="1"/>
          </p:nvPr>
        </p:nvSpPr>
        <p:spPr>
          <a:xfrm>
            <a:off x="381000" y="999197"/>
            <a:ext cx="7537716"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12" name="Text Placeholder 3">
            <a:extLst>
              <a:ext uri="{FF2B5EF4-FFF2-40B4-BE49-F238E27FC236}">
                <a16:creationId xmlns:a16="http://schemas.microsoft.com/office/drawing/2014/main" id="{39FE1EC1-5B44-A4C8-9F52-A2F827D08B25}"/>
              </a:ext>
            </a:extLst>
          </p:cNvPr>
          <p:cNvSpPr>
            <a:spLocks noGrp="1"/>
          </p:cNvSpPr>
          <p:nvPr>
            <p:ph type="body" sz="quarter" idx="20"/>
          </p:nvPr>
        </p:nvSpPr>
        <p:spPr>
          <a:xfrm>
            <a:off x="398868" y="1345510"/>
            <a:ext cx="7525932"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1">
            <a:extLst>
              <a:ext uri="{FF2B5EF4-FFF2-40B4-BE49-F238E27FC236}">
                <a16:creationId xmlns:a16="http://schemas.microsoft.com/office/drawing/2014/main" id="{88684E85-9125-3D8D-0E46-B2EBAAC6CBC0}"/>
              </a:ext>
            </a:extLst>
          </p:cNvPr>
          <p:cNvSpPr>
            <a:spLocks noGrp="1"/>
          </p:cNvSpPr>
          <p:nvPr>
            <p:ph sz="quarter" idx="21" hasCustomPrompt="1"/>
          </p:nvPr>
        </p:nvSpPr>
        <p:spPr>
          <a:xfrm>
            <a:off x="8165570" y="999197"/>
            <a:ext cx="3645430"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16" name="Text Placeholder 3">
            <a:extLst>
              <a:ext uri="{FF2B5EF4-FFF2-40B4-BE49-F238E27FC236}">
                <a16:creationId xmlns:a16="http://schemas.microsoft.com/office/drawing/2014/main" id="{B816D17C-0AF9-78D3-88DE-6CDBF77B7F05}"/>
              </a:ext>
            </a:extLst>
          </p:cNvPr>
          <p:cNvSpPr>
            <a:spLocks noGrp="1"/>
          </p:cNvSpPr>
          <p:nvPr>
            <p:ph type="body" sz="quarter" idx="22"/>
          </p:nvPr>
        </p:nvSpPr>
        <p:spPr>
          <a:xfrm>
            <a:off x="8171269" y="1345510"/>
            <a:ext cx="3639731"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941598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orient="horz" pos="3888">
          <p15:clr>
            <a:srgbClr val="FBAE40"/>
          </p15:clr>
        </p15:guide>
        <p15:guide id="5" orient="horz" pos="2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3 -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58226C-22B9-C9A0-5988-D01150255E78}"/>
              </a:ext>
            </a:extLst>
          </p:cNvPr>
          <p:cNvSpPr/>
          <p:nvPr userDrawn="1"/>
        </p:nvSpPr>
        <p:spPr>
          <a:xfrm>
            <a:off x="8153400" y="-1589"/>
            <a:ext cx="4038600" cy="6443573"/>
          </a:xfrm>
          <a:prstGeom prst="rect">
            <a:avLst/>
          </a:prstGeom>
          <a:solidFill>
            <a:srgbClr val="0050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8430C64-5328-C9FE-BF19-C861E069CAAC}"/>
              </a:ext>
            </a:extLst>
          </p:cNvPr>
          <p:cNvCxnSpPr>
            <a:cxnSpLocks/>
          </p:cNvCxnSpPr>
          <p:nvPr userDrawn="1"/>
        </p:nvCxnSpPr>
        <p:spPr>
          <a:xfrm>
            <a:off x="0" y="6441987"/>
            <a:ext cx="12192000" cy="0"/>
          </a:xfrm>
          <a:prstGeom prst="straightConnector1">
            <a:avLst/>
          </a:prstGeom>
          <a:ln>
            <a:solidFill>
              <a:srgbClr val="2E7FF5"/>
            </a:solidFill>
          </a:ln>
        </p:spPr>
        <p:style>
          <a:lnRef idx="2">
            <a:schemeClr val="accent1"/>
          </a:lnRef>
          <a:fillRef idx="0">
            <a:schemeClr val="accent1"/>
          </a:fillRef>
          <a:effectRef idx="1">
            <a:schemeClr val="accent1"/>
          </a:effectRef>
          <a:fontRef idx="minor">
            <a:schemeClr val="tx1"/>
          </a:fontRef>
        </p:style>
      </p:cxnSp>
      <p:sp>
        <p:nvSpPr>
          <p:cNvPr id="11" name="Isosceles Triangle 10">
            <a:extLst>
              <a:ext uri="{FF2B5EF4-FFF2-40B4-BE49-F238E27FC236}">
                <a16:creationId xmlns:a16="http://schemas.microsoft.com/office/drawing/2014/main" id="{A2BDB5AA-94F9-6CE9-70DB-EDCF0FB7EBD6}"/>
              </a:ext>
            </a:extLst>
          </p:cNvPr>
          <p:cNvSpPr/>
          <p:nvPr userDrawn="1"/>
        </p:nvSpPr>
        <p:spPr>
          <a:xfrm>
            <a:off x="11639551" y="6459132"/>
            <a:ext cx="552450" cy="398868"/>
          </a:xfrm>
          <a:prstGeom prst="triangle">
            <a:avLst>
              <a:gd name="adj" fmla="val 100000"/>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F249D0CE-12D2-4CD1-AAC1-1C0B5A2A67D2}"/>
              </a:ext>
            </a:extLst>
          </p:cNvPr>
          <p:cNvSpPr>
            <a:spLocks noGrp="1"/>
          </p:cNvSpPr>
          <p:nvPr>
            <p:ph type="sldNum" sz="quarter" idx="4"/>
          </p:nvPr>
        </p:nvSpPr>
        <p:spPr>
          <a:xfrm>
            <a:off x="11698611" y="6655961"/>
            <a:ext cx="493389" cy="187367"/>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E1867B5-C1A1-46CF-9517-8DF7752C1DA6}" type="slidenum">
              <a:rPr lang="en-US" smtClean="0"/>
              <a:pPr/>
              <a:t>‹#›</a:t>
            </a:fld>
            <a:endParaRPr lang="en-US"/>
          </a:p>
        </p:txBody>
      </p:sp>
      <p:sp>
        <p:nvSpPr>
          <p:cNvPr id="13" name="Text Placeholder 12">
            <a:extLst>
              <a:ext uri="{FF2B5EF4-FFF2-40B4-BE49-F238E27FC236}">
                <a16:creationId xmlns:a16="http://schemas.microsoft.com/office/drawing/2014/main" id="{B3C435D8-3B57-9ABA-B3C1-9F746DBB54DE}"/>
              </a:ext>
            </a:extLst>
          </p:cNvPr>
          <p:cNvSpPr>
            <a:spLocks noGrp="1"/>
          </p:cNvSpPr>
          <p:nvPr>
            <p:ph type="body" sz="quarter" idx="10" hasCustomPrompt="1"/>
          </p:nvPr>
        </p:nvSpPr>
        <p:spPr>
          <a:xfrm>
            <a:off x="381000" y="6459538"/>
            <a:ext cx="11170533" cy="384175"/>
          </a:xfrm>
        </p:spPr>
        <p:txBody>
          <a:bodyPr>
            <a:normAutofit/>
          </a:bodyPr>
          <a:lstStyle>
            <a:lvl1pPr marL="0" indent="0">
              <a:spcBef>
                <a:spcPts val="0"/>
              </a:spcBef>
              <a:buNone/>
              <a:defRPr sz="1000"/>
            </a:lvl1pPr>
          </a:lstStyle>
          <a:p>
            <a:pPr lvl="0"/>
            <a:r>
              <a:rPr lang="en-US" dirty="0"/>
              <a:t>[Footnote]</a:t>
            </a:r>
          </a:p>
        </p:txBody>
      </p:sp>
      <p:sp>
        <p:nvSpPr>
          <p:cNvPr id="15" name="Text Placeholder 14">
            <a:extLst>
              <a:ext uri="{FF2B5EF4-FFF2-40B4-BE49-F238E27FC236}">
                <a16:creationId xmlns:a16="http://schemas.microsoft.com/office/drawing/2014/main" id="{3FE0C62B-9F6F-32CE-280E-6238AAC5CA69}"/>
              </a:ext>
            </a:extLst>
          </p:cNvPr>
          <p:cNvSpPr>
            <a:spLocks noGrp="1"/>
          </p:cNvSpPr>
          <p:nvPr>
            <p:ph type="body" sz="quarter" idx="11" hasCustomPrompt="1"/>
          </p:nvPr>
        </p:nvSpPr>
        <p:spPr>
          <a:xfrm>
            <a:off x="381000" y="47664"/>
            <a:ext cx="7543800" cy="453946"/>
          </a:xfrm>
        </p:spPr>
        <p:txBody>
          <a:bodyPr>
            <a:normAutofit/>
          </a:bodyPr>
          <a:lstStyle>
            <a:lvl1pPr marL="0" indent="0" algn="l">
              <a:buNone/>
              <a:defRPr sz="2400" b="1">
                <a:solidFill>
                  <a:srgbClr val="005FAF"/>
                </a:solidFill>
              </a:defRPr>
            </a:lvl1pPr>
          </a:lstStyle>
          <a:p>
            <a:pPr lvl="0"/>
            <a:r>
              <a:rPr lang="en-US" dirty="0"/>
              <a:t>[Slide Title]</a:t>
            </a:r>
          </a:p>
        </p:txBody>
      </p:sp>
      <p:sp>
        <p:nvSpPr>
          <p:cNvPr id="17" name="Text Placeholder 16">
            <a:extLst>
              <a:ext uri="{FF2B5EF4-FFF2-40B4-BE49-F238E27FC236}">
                <a16:creationId xmlns:a16="http://schemas.microsoft.com/office/drawing/2014/main" id="{7543C76E-93F2-8A70-3E4C-67B583CAEBB3}"/>
              </a:ext>
            </a:extLst>
          </p:cNvPr>
          <p:cNvSpPr>
            <a:spLocks noGrp="1"/>
          </p:cNvSpPr>
          <p:nvPr>
            <p:ph type="body" sz="quarter" idx="12" hasCustomPrompt="1"/>
          </p:nvPr>
        </p:nvSpPr>
        <p:spPr>
          <a:xfrm>
            <a:off x="381000" y="524228"/>
            <a:ext cx="7543800" cy="412678"/>
          </a:xfrm>
        </p:spPr>
        <p:txBody>
          <a:bodyPr>
            <a:noAutofit/>
          </a:bodyPr>
          <a:lstStyle>
            <a:lvl1pPr marL="0" indent="0" algn="l">
              <a:buNone/>
              <a:defRPr sz="1400" i="1">
                <a:solidFill>
                  <a:srgbClr val="2E7FF5"/>
                </a:solidFill>
              </a:defRPr>
            </a:lvl1pPr>
          </a:lstStyle>
          <a:p>
            <a:pPr lvl="0"/>
            <a:r>
              <a:rPr lang="en-US" dirty="0"/>
              <a:t>[Subtitle]</a:t>
            </a:r>
          </a:p>
        </p:txBody>
      </p:sp>
      <p:sp>
        <p:nvSpPr>
          <p:cNvPr id="18" name="Isosceles Triangle 17">
            <a:extLst>
              <a:ext uri="{FF2B5EF4-FFF2-40B4-BE49-F238E27FC236}">
                <a16:creationId xmlns:a16="http://schemas.microsoft.com/office/drawing/2014/main" id="{2E2FC882-BF49-D852-04E3-5575D05CEF55}"/>
              </a:ext>
            </a:extLst>
          </p:cNvPr>
          <p:cNvSpPr/>
          <p:nvPr userDrawn="1"/>
        </p:nvSpPr>
        <p:spPr>
          <a:xfrm rot="5400000" flipH="1">
            <a:off x="-269804" y="268215"/>
            <a:ext cx="938475" cy="398868"/>
          </a:xfrm>
          <a:prstGeom prst="triangle">
            <a:avLst>
              <a:gd name="adj" fmla="val 100000"/>
            </a:avLst>
          </a:prstGeom>
          <a:solidFill>
            <a:srgbClr val="005F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1">
            <a:extLst>
              <a:ext uri="{FF2B5EF4-FFF2-40B4-BE49-F238E27FC236}">
                <a16:creationId xmlns:a16="http://schemas.microsoft.com/office/drawing/2014/main" id="{78874469-7E68-A5F9-2216-8F04EFEC1AB0}"/>
              </a:ext>
            </a:extLst>
          </p:cNvPr>
          <p:cNvSpPr>
            <a:spLocks noGrp="1"/>
          </p:cNvSpPr>
          <p:nvPr>
            <p:ph sz="quarter" idx="14" hasCustomPrompt="1"/>
          </p:nvPr>
        </p:nvSpPr>
        <p:spPr>
          <a:xfrm>
            <a:off x="8370863" y="999197"/>
            <a:ext cx="3657600" cy="320040"/>
          </a:xfrm>
          <a:prstGeom prst="roundRect">
            <a:avLst/>
          </a:prstGeom>
          <a:solidFill>
            <a:schemeClr val="bg1"/>
          </a:solidFill>
          <a:ln>
            <a:noFill/>
          </a:ln>
        </p:spPr>
        <p:txBody>
          <a:bodyPr anchor="ctr">
            <a:normAutofit/>
          </a:bodyPr>
          <a:lstStyle>
            <a:lvl1pPr marL="0" indent="0" algn="ctr">
              <a:buNone/>
              <a:defRPr sz="1400" b="1">
                <a:solidFill>
                  <a:srgbClr val="00507F"/>
                </a:solidFill>
              </a:defRPr>
            </a:lvl1pPr>
          </a:lstStyle>
          <a:p>
            <a:pPr lvl="0"/>
            <a:r>
              <a:rPr lang="en-US" dirty="0"/>
              <a:t>[Slide Header]</a:t>
            </a:r>
          </a:p>
        </p:txBody>
      </p:sp>
      <p:sp>
        <p:nvSpPr>
          <p:cNvPr id="5" name="Content Placeholder 21">
            <a:extLst>
              <a:ext uri="{FF2B5EF4-FFF2-40B4-BE49-F238E27FC236}">
                <a16:creationId xmlns:a16="http://schemas.microsoft.com/office/drawing/2014/main" id="{3DCAD3E3-C488-9D9E-1B0E-0D79AAA7D915}"/>
              </a:ext>
            </a:extLst>
          </p:cNvPr>
          <p:cNvSpPr>
            <a:spLocks noGrp="1"/>
          </p:cNvSpPr>
          <p:nvPr>
            <p:ph sz="quarter" idx="19" hasCustomPrompt="1"/>
          </p:nvPr>
        </p:nvSpPr>
        <p:spPr>
          <a:xfrm>
            <a:off x="381000" y="999197"/>
            <a:ext cx="7537716"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6" name="Text Placeholder 3">
            <a:extLst>
              <a:ext uri="{FF2B5EF4-FFF2-40B4-BE49-F238E27FC236}">
                <a16:creationId xmlns:a16="http://schemas.microsoft.com/office/drawing/2014/main" id="{39D822C2-49C8-CAFD-3AF4-7CF0AC615186}"/>
              </a:ext>
            </a:extLst>
          </p:cNvPr>
          <p:cNvSpPr>
            <a:spLocks noGrp="1"/>
          </p:cNvSpPr>
          <p:nvPr>
            <p:ph type="body" sz="quarter" idx="20"/>
          </p:nvPr>
        </p:nvSpPr>
        <p:spPr>
          <a:xfrm>
            <a:off x="398868" y="1345510"/>
            <a:ext cx="7525932"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83FC0BA7-18C8-6F10-E573-080B6B70B5B4}"/>
              </a:ext>
            </a:extLst>
          </p:cNvPr>
          <p:cNvSpPr>
            <a:spLocks noGrp="1" noChangeAspect="1"/>
          </p:cNvSpPr>
          <p:nvPr>
            <p:ph type="body" sz="quarter" idx="21"/>
          </p:nvPr>
        </p:nvSpPr>
        <p:spPr>
          <a:xfrm>
            <a:off x="8370863" y="1490290"/>
            <a:ext cx="3657600" cy="444398"/>
          </a:xfrm>
        </p:spPr>
        <p:txBody>
          <a:bodyPr/>
          <a:lstStyle>
            <a:lvl1pPr indent="-91440">
              <a:spcBef>
                <a:spcPts val="0"/>
              </a:spcBef>
              <a:spcAft>
                <a:spcPts val="600"/>
              </a:spcAft>
              <a:defRPr>
                <a:solidFill>
                  <a:schemeClr val="bg1"/>
                </a:solidFill>
              </a:defRPr>
            </a:lvl1pPr>
            <a:lvl2pPr indent="-91440">
              <a:spcBef>
                <a:spcPts val="0"/>
              </a:spcBef>
              <a:spcAft>
                <a:spcPts val="600"/>
              </a:spcAft>
              <a:defRPr>
                <a:solidFill>
                  <a:schemeClr val="bg1"/>
                </a:solidFill>
              </a:defRPr>
            </a:lvl2pPr>
            <a:lvl3pPr indent="-91440">
              <a:spcBef>
                <a:spcPts val="0"/>
              </a:spcBef>
              <a:spcAft>
                <a:spcPts val="600"/>
              </a:spcAft>
              <a:defRPr>
                <a:solidFill>
                  <a:schemeClr val="bg1"/>
                </a:solidFill>
              </a:defRPr>
            </a:lvl3pPr>
            <a:lvl4pPr indent="-91440">
              <a:spcBef>
                <a:spcPts val="0"/>
              </a:spcBef>
              <a:spcAft>
                <a:spcPts val="600"/>
              </a:spcAft>
              <a:defRPr>
                <a:solidFill>
                  <a:schemeClr val="bg1"/>
                </a:solidFill>
              </a:defRPr>
            </a:lvl4pPr>
            <a:lvl5pPr indent="-91440">
              <a:spcBef>
                <a:spcPts val="0"/>
              </a:spcBef>
              <a:spcAft>
                <a:spcPts val="600"/>
              </a:spcAf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1137434"/>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orient="horz" pos="3888">
          <p15:clr>
            <a:srgbClr val="FBAE40"/>
          </p15:clr>
        </p15:guide>
        <p15:guide id="5" orient="horz" pos="2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 - 2/3">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28430C64-5328-C9FE-BF19-C861E069CAAC}"/>
              </a:ext>
            </a:extLst>
          </p:cNvPr>
          <p:cNvCxnSpPr>
            <a:cxnSpLocks/>
          </p:cNvCxnSpPr>
          <p:nvPr userDrawn="1"/>
        </p:nvCxnSpPr>
        <p:spPr>
          <a:xfrm>
            <a:off x="0" y="6441987"/>
            <a:ext cx="12192000" cy="0"/>
          </a:xfrm>
          <a:prstGeom prst="straightConnector1">
            <a:avLst/>
          </a:prstGeom>
          <a:ln>
            <a:solidFill>
              <a:srgbClr val="2E7FF5"/>
            </a:solidFill>
          </a:ln>
        </p:spPr>
        <p:style>
          <a:lnRef idx="2">
            <a:schemeClr val="accent1"/>
          </a:lnRef>
          <a:fillRef idx="0">
            <a:schemeClr val="accent1"/>
          </a:fillRef>
          <a:effectRef idx="1">
            <a:schemeClr val="accent1"/>
          </a:effectRef>
          <a:fontRef idx="minor">
            <a:schemeClr val="tx1"/>
          </a:fontRef>
        </p:style>
      </p:cxnSp>
      <p:sp>
        <p:nvSpPr>
          <p:cNvPr id="11" name="Isosceles Triangle 10">
            <a:extLst>
              <a:ext uri="{FF2B5EF4-FFF2-40B4-BE49-F238E27FC236}">
                <a16:creationId xmlns:a16="http://schemas.microsoft.com/office/drawing/2014/main" id="{A2BDB5AA-94F9-6CE9-70DB-EDCF0FB7EBD6}"/>
              </a:ext>
            </a:extLst>
          </p:cNvPr>
          <p:cNvSpPr/>
          <p:nvPr userDrawn="1"/>
        </p:nvSpPr>
        <p:spPr>
          <a:xfrm>
            <a:off x="11639551" y="6459132"/>
            <a:ext cx="552450" cy="398868"/>
          </a:xfrm>
          <a:prstGeom prst="triangle">
            <a:avLst>
              <a:gd name="adj" fmla="val 100000"/>
            </a:avLst>
          </a:prstGeom>
          <a:solidFill>
            <a:srgbClr val="1560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F249D0CE-12D2-4CD1-AAC1-1C0B5A2A67D2}"/>
              </a:ext>
            </a:extLst>
          </p:cNvPr>
          <p:cNvSpPr>
            <a:spLocks noGrp="1"/>
          </p:cNvSpPr>
          <p:nvPr>
            <p:ph type="sldNum" sz="quarter" idx="4"/>
          </p:nvPr>
        </p:nvSpPr>
        <p:spPr>
          <a:xfrm>
            <a:off x="11698611" y="6655961"/>
            <a:ext cx="493389" cy="187367"/>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E1867B5-C1A1-46CF-9517-8DF7752C1DA6}" type="slidenum">
              <a:rPr lang="en-US" smtClean="0"/>
              <a:pPr/>
              <a:t>‹#›</a:t>
            </a:fld>
            <a:endParaRPr lang="en-US"/>
          </a:p>
        </p:txBody>
      </p:sp>
      <p:sp>
        <p:nvSpPr>
          <p:cNvPr id="13" name="Text Placeholder 12">
            <a:extLst>
              <a:ext uri="{FF2B5EF4-FFF2-40B4-BE49-F238E27FC236}">
                <a16:creationId xmlns:a16="http://schemas.microsoft.com/office/drawing/2014/main" id="{B3C435D8-3B57-9ABA-B3C1-9F746DBB54DE}"/>
              </a:ext>
            </a:extLst>
          </p:cNvPr>
          <p:cNvSpPr>
            <a:spLocks noGrp="1"/>
          </p:cNvSpPr>
          <p:nvPr>
            <p:ph type="body" sz="quarter" idx="10" hasCustomPrompt="1"/>
          </p:nvPr>
        </p:nvSpPr>
        <p:spPr>
          <a:xfrm>
            <a:off x="381000" y="6459538"/>
            <a:ext cx="11170533" cy="384175"/>
          </a:xfrm>
        </p:spPr>
        <p:txBody>
          <a:bodyPr>
            <a:normAutofit/>
          </a:bodyPr>
          <a:lstStyle>
            <a:lvl1pPr marL="0" indent="0">
              <a:spcBef>
                <a:spcPts val="0"/>
              </a:spcBef>
              <a:buNone/>
              <a:defRPr sz="1000"/>
            </a:lvl1pPr>
          </a:lstStyle>
          <a:p>
            <a:pPr lvl="0"/>
            <a:r>
              <a:rPr lang="en-US" dirty="0"/>
              <a:t>[Footnote]</a:t>
            </a:r>
          </a:p>
        </p:txBody>
      </p:sp>
      <p:sp>
        <p:nvSpPr>
          <p:cNvPr id="15" name="Text Placeholder 14">
            <a:extLst>
              <a:ext uri="{FF2B5EF4-FFF2-40B4-BE49-F238E27FC236}">
                <a16:creationId xmlns:a16="http://schemas.microsoft.com/office/drawing/2014/main" id="{3FE0C62B-9F6F-32CE-280E-6238AAC5CA69}"/>
              </a:ext>
            </a:extLst>
          </p:cNvPr>
          <p:cNvSpPr>
            <a:spLocks noGrp="1"/>
          </p:cNvSpPr>
          <p:nvPr>
            <p:ph type="body" sz="quarter" idx="11" hasCustomPrompt="1"/>
          </p:nvPr>
        </p:nvSpPr>
        <p:spPr>
          <a:xfrm>
            <a:off x="381000" y="47664"/>
            <a:ext cx="11430000" cy="453946"/>
          </a:xfrm>
        </p:spPr>
        <p:txBody>
          <a:bodyPr>
            <a:normAutofit/>
          </a:bodyPr>
          <a:lstStyle>
            <a:lvl1pPr marL="0" indent="0" algn="l">
              <a:buNone/>
              <a:defRPr sz="2400" b="1">
                <a:solidFill>
                  <a:srgbClr val="005FAF"/>
                </a:solidFill>
              </a:defRPr>
            </a:lvl1pPr>
          </a:lstStyle>
          <a:p>
            <a:pPr lvl="0"/>
            <a:r>
              <a:rPr lang="en-US" dirty="0"/>
              <a:t>[Slide Title]</a:t>
            </a:r>
          </a:p>
        </p:txBody>
      </p:sp>
      <p:sp>
        <p:nvSpPr>
          <p:cNvPr id="17" name="Text Placeholder 16">
            <a:extLst>
              <a:ext uri="{FF2B5EF4-FFF2-40B4-BE49-F238E27FC236}">
                <a16:creationId xmlns:a16="http://schemas.microsoft.com/office/drawing/2014/main" id="{7543C76E-93F2-8A70-3E4C-67B583CAEBB3}"/>
              </a:ext>
            </a:extLst>
          </p:cNvPr>
          <p:cNvSpPr>
            <a:spLocks noGrp="1"/>
          </p:cNvSpPr>
          <p:nvPr>
            <p:ph type="body" sz="quarter" idx="12" hasCustomPrompt="1"/>
          </p:nvPr>
        </p:nvSpPr>
        <p:spPr>
          <a:xfrm>
            <a:off x="381000" y="524228"/>
            <a:ext cx="11430000" cy="412678"/>
          </a:xfrm>
        </p:spPr>
        <p:txBody>
          <a:bodyPr>
            <a:noAutofit/>
          </a:bodyPr>
          <a:lstStyle>
            <a:lvl1pPr marL="0" indent="0" algn="l">
              <a:buNone/>
              <a:defRPr sz="1400" i="1">
                <a:solidFill>
                  <a:srgbClr val="2E7FF5"/>
                </a:solidFill>
              </a:defRPr>
            </a:lvl1pPr>
          </a:lstStyle>
          <a:p>
            <a:pPr lvl="0"/>
            <a:r>
              <a:rPr lang="en-US" dirty="0"/>
              <a:t>[Subtitle]</a:t>
            </a:r>
          </a:p>
        </p:txBody>
      </p:sp>
      <p:sp>
        <p:nvSpPr>
          <p:cNvPr id="18" name="Isosceles Triangle 17">
            <a:extLst>
              <a:ext uri="{FF2B5EF4-FFF2-40B4-BE49-F238E27FC236}">
                <a16:creationId xmlns:a16="http://schemas.microsoft.com/office/drawing/2014/main" id="{2E2FC882-BF49-D852-04E3-5575D05CEF55}"/>
              </a:ext>
            </a:extLst>
          </p:cNvPr>
          <p:cNvSpPr/>
          <p:nvPr userDrawn="1"/>
        </p:nvSpPr>
        <p:spPr>
          <a:xfrm rot="5400000" flipH="1">
            <a:off x="-269804" y="268215"/>
            <a:ext cx="938475" cy="398868"/>
          </a:xfrm>
          <a:prstGeom prst="triangle">
            <a:avLst>
              <a:gd name="adj" fmla="val 100000"/>
            </a:avLst>
          </a:prstGeom>
          <a:solidFill>
            <a:srgbClr val="005F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1">
            <a:extLst>
              <a:ext uri="{FF2B5EF4-FFF2-40B4-BE49-F238E27FC236}">
                <a16:creationId xmlns:a16="http://schemas.microsoft.com/office/drawing/2014/main" id="{CEAB4154-60A1-329D-E83D-E8812228296E}"/>
              </a:ext>
            </a:extLst>
          </p:cNvPr>
          <p:cNvSpPr>
            <a:spLocks noGrp="1"/>
          </p:cNvSpPr>
          <p:nvPr>
            <p:ph sz="quarter" idx="19" hasCustomPrompt="1"/>
          </p:nvPr>
        </p:nvSpPr>
        <p:spPr>
          <a:xfrm>
            <a:off x="381000" y="999197"/>
            <a:ext cx="3645430"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8" name="Text Placeholder 3">
            <a:extLst>
              <a:ext uri="{FF2B5EF4-FFF2-40B4-BE49-F238E27FC236}">
                <a16:creationId xmlns:a16="http://schemas.microsoft.com/office/drawing/2014/main" id="{3024DC8C-B7EF-4F99-028D-FC5364B5E60D}"/>
              </a:ext>
            </a:extLst>
          </p:cNvPr>
          <p:cNvSpPr>
            <a:spLocks noGrp="1"/>
          </p:cNvSpPr>
          <p:nvPr>
            <p:ph type="body" sz="quarter" idx="20"/>
          </p:nvPr>
        </p:nvSpPr>
        <p:spPr>
          <a:xfrm>
            <a:off x="398868" y="1345510"/>
            <a:ext cx="3639731"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1">
            <a:extLst>
              <a:ext uri="{FF2B5EF4-FFF2-40B4-BE49-F238E27FC236}">
                <a16:creationId xmlns:a16="http://schemas.microsoft.com/office/drawing/2014/main" id="{6DD7E379-4990-3B00-ED0B-4EF6E448A0C4}"/>
              </a:ext>
            </a:extLst>
          </p:cNvPr>
          <p:cNvSpPr>
            <a:spLocks noGrp="1"/>
          </p:cNvSpPr>
          <p:nvPr>
            <p:ph sz="quarter" idx="21" hasCustomPrompt="1"/>
          </p:nvPr>
        </p:nvSpPr>
        <p:spPr>
          <a:xfrm>
            <a:off x="4255388" y="999197"/>
            <a:ext cx="7555612"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a:t>[Header]</a:t>
            </a:r>
            <a:endParaRPr lang="en-US" dirty="0"/>
          </a:p>
        </p:txBody>
      </p:sp>
      <p:sp>
        <p:nvSpPr>
          <p:cNvPr id="12" name="Text Placeholder 3">
            <a:extLst>
              <a:ext uri="{FF2B5EF4-FFF2-40B4-BE49-F238E27FC236}">
                <a16:creationId xmlns:a16="http://schemas.microsoft.com/office/drawing/2014/main" id="{DC81C190-ADB5-96CF-4AFC-1147007F1875}"/>
              </a:ext>
            </a:extLst>
          </p:cNvPr>
          <p:cNvSpPr>
            <a:spLocks noGrp="1"/>
          </p:cNvSpPr>
          <p:nvPr>
            <p:ph type="body" sz="quarter" idx="22"/>
          </p:nvPr>
        </p:nvSpPr>
        <p:spPr>
          <a:xfrm>
            <a:off x="4267201" y="1345510"/>
            <a:ext cx="7543800" cy="914400"/>
          </a:xfrm>
        </p:spPr>
        <p:txBody>
          <a:bodyPr/>
          <a:lstStyle>
            <a:lvl1pPr indent="-91440">
              <a:spcBef>
                <a:spcPts val="0"/>
              </a:spcBef>
              <a:spcAft>
                <a:spcPts val="600"/>
              </a:spcAft>
              <a:defRPr/>
            </a:lvl1pPr>
            <a:lvl2pPr indent="-91440">
              <a:spcBef>
                <a:spcPts val="0"/>
              </a:spcBef>
              <a:spcAft>
                <a:spcPts val="600"/>
              </a:spcAft>
              <a:defRPr/>
            </a:lvl2pPr>
            <a:lvl3pPr indent="-91440">
              <a:spcBef>
                <a:spcPts val="0"/>
              </a:spcBef>
              <a:spcAft>
                <a:spcPts val="600"/>
              </a:spcAft>
              <a:defRPr/>
            </a:lvl3pPr>
            <a:lvl4pPr indent="-91440">
              <a:spcBef>
                <a:spcPts val="0"/>
              </a:spcBef>
              <a:spcAft>
                <a:spcPts val="600"/>
              </a:spcAft>
              <a:defRPr/>
            </a:lvl4pPr>
            <a:lvl5pPr indent="-91440">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7544597"/>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orient="horz" pos="3888">
          <p15:clr>
            <a:srgbClr val="FBAE40"/>
          </p15:clr>
        </p15:guide>
        <p15:guide id="5" orient="horz" pos="28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1D0848-15AA-C042-D8B7-BAC82AAA4FAD}"/>
              </a:ext>
            </a:extLst>
          </p:cNvPr>
          <p:cNvSpPr/>
          <p:nvPr userDrawn="1"/>
        </p:nvSpPr>
        <p:spPr>
          <a:xfrm>
            <a:off x="0" y="0"/>
            <a:ext cx="7611762" cy="6858000"/>
          </a:xfrm>
          <a:prstGeom prst="rect">
            <a:avLst/>
          </a:prstGeom>
          <a:solidFill>
            <a:srgbClr val="00507F"/>
          </a:solidFill>
          <a:ln>
            <a:solidFill>
              <a:srgbClr val="005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B34DB48-9A0C-6F5E-CFD1-09BAE3202562}"/>
              </a:ext>
            </a:extLst>
          </p:cNvPr>
          <p:cNvSpPr/>
          <p:nvPr userDrawn="1"/>
        </p:nvSpPr>
        <p:spPr>
          <a:xfrm rot="5400000">
            <a:off x="6472881" y="1138881"/>
            <a:ext cx="6858000" cy="4580238"/>
          </a:xfrm>
          <a:prstGeom prst="triangle">
            <a:avLst>
              <a:gd name="adj" fmla="val 0"/>
            </a:avLst>
          </a:prstGeom>
          <a:solidFill>
            <a:srgbClr val="00507F"/>
          </a:solidFill>
          <a:ln>
            <a:solidFill>
              <a:srgbClr val="005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C9BF1207-B0D9-3F35-168C-71B701668624}"/>
              </a:ext>
            </a:extLst>
          </p:cNvPr>
          <p:cNvSpPr>
            <a:spLocks noGrp="1"/>
          </p:cNvSpPr>
          <p:nvPr userDrawn="1">
            <p:ph type="body" sz="quarter" idx="10" hasCustomPrompt="1"/>
          </p:nvPr>
        </p:nvSpPr>
        <p:spPr>
          <a:xfrm>
            <a:off x="279927" y="3183466"/>
            <a:ext cx="5435600" cy="812803"/>
          </a:xfrm>
        </p:spPr>
        <p:txBody>
          <a:bodyPr/>
          <a:lstStyle>
            <a:lvl1pPr marL="0" indent="0">
              <a:buNone/>
              <a:defRPr sz="2400">
                <a:solidFill>
                  <a:schemeClr val="bg1"/>
                </a:solidFill>
              </a:defRPr>
            </a:lvl1pPr>
          </a:lstStyle>
          <a:p>
            <a:pPr lvl="0"/>
            <a:r>
              <a:rPr lang="en-US" dirty="0"/>
              <a:t>[Section Divider]</a:t>
            </a:r>
          </a:p>
        </p:txBody>
      </p:sp>
      <p:pic>
        <p:nvPicPr>
          <p:cNvPr id="14" name="Picture 2" descr="Bold Systems | Home">
            <a:extLst>
              <a:ext uri="{FF2B5EF4-FFF2-40B4-BE49-F238E27FC236}">
                <a16:creationId xmlns:a16="http://schemas.microsoft.com/office/drawing/2014/main" id="{9600126B-5DBE-7862-AE95-26A9D736DB4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99862" y="5736999"/>
            <a:ext cx="1300676" cy="101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671278"/>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440">
          <p15:clr>
            <a:srgbClr val="FBAE40"/>
          </p15:clr>
        </p15:guide>
        <p15:guide id="4" orient="horz" pos="3888">
          <p15:clr>
            <a:srgbClr val="FBAE40"/>
          </p15:clr>
        </p15:guide>
        <p15:guide id="5" orient="horz" pos="28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8598EE-40FB-A390-2C5E-61A6359E15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Master Font</a:t>
            </a:r>
          </a:p>
        </p:txBody>
      </p:sp>
      <p:sp>
        <p:nvSpPr>
          <p:cNvPr id="3" name="Text Placeholder 2">
            <a:extLst>
              <a:ext uri="{FF2B5EF4-FFF2-40B4-BE49-F238E27FC236}">
                <a16:creationId xmlns:a16="http://schemas.microsoft.com/office/drawing/2014/main" id="{CC0C499B-09A7-4BF4-88E6-DBEEEA254D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063A27-0DAC-A32C-D968-FA1D70050D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1BB7D-DF91-4C76-8241-FE7729FAB998}" type="datetime1">
              <a:rPr lang="en-US" smtClean="0"/>
              <a:t>11/4/2025</a:t>
            </a:fld>
            <a:endParaRPr lang="en-US"/>
          </a:p>
        </p:txBody>
      </p:sp>
      <p:sp>
        <p:nvSpPr>
          <p:cNvPr id="5" name="Footer Placeholder 4">
            <a:extLst>
              <a:ext uri="{FF2B5EF4-FFF2-40B4-BE49-F238E27FC236}">
                <a16:creationId xmlns:a16="http://schemas.microsoft.com/office/drawing/2014/main" id="{353468A5-83F3-D34B-6DA8-EC82422DF7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6A723ED-0D10-0FD3-8B7B-F012EB3772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1867B5-C1A1-46CF-9517-8DF7752C1DA6}" type="slidenum">
              <a:rPr lang="en-US" smtClean="0"/>
              <a:t>‹#›</a:t>
            </a:fld>
            <a:endParaRPr lang="en-US"/>
          </a:p>
        </p:txBody>
      </p:sp>
      <p:sp>
        <p:nvSpPr>
          <p:cNvPr id="7" name="Rectangle: Rounded Corners 6">
            <a:extLst>
              <a:ext uri="{FF2B5EF4-FFF2-40B4-BE49-F238E27FC236}">
                <a16:creationId xmlns:a16="http://schemas.microsoft.com/office/drawing/2014/main" id="{1BC74184-5748-B735-B395-ED1E9A6B4795}"/>
              </a:ext>
            </a:extLst>
          </p:cNvPr>
          <p:cNvSpPr/>
          <p:nvPr userDrawn="1"/>
        </p:nvSpPr>
        <p:spPr>
          <a:xfrm>
            <a:off x="-882930" y="-19040"/>
            <a:ext cx="774497" cy="775335"/>
          </a:xfrm>
          <a:prstGeom prst="roundRect">
            <a:avLst>
              <a:gd name="adj" fmla="val 50000"/>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000" dirty="0">
                <a:latin typeface="Arial" panose="020B0604020202020204" pitchFamily="34" charset="0"/>
                <a:cs typeface="Arial" panose="020B0604020202020204" pitchFamily="34" charset="0"/>
              </a:rPr>
              <a:t>R:46</a:t>
            </a:r>
            <a:br>
              <a:rPr lang="en-ID" sz="1000" dirty="0">
                <a:latin typeface="Arial" panose="020B0604020202020204" pitchFamily="34" charset="0"/>
                <a:cs typeface="Arial" panose="020B0604020202020204" pitchFamily="34" charset="0"/>
              </a:rPr>
            </a:br>
            <a:r>
              <a:rPr lang="en-ID" sz="1000" dirty="0">
                <a:latin typeface="Arial" panose="020B0604020202020204" pitchFamily="34" charset="0"/>
                <a:cs typeface="Arial" panose="020B0604020202020204" pitchFamily="34" charset="0"/>
              </a:rPr>
              <a:t>G:127</a:t>
            </a:r>
            <a:br>
              <a:rPr lang="en-ID" sz="1000" dirty="0">
                <a:latin typeface="Arial" panose="020B0604020202020204" pitchFamily="34" charset="0"/>
                <a:cs typeface="Arial" panose="020B0604020202020204" pitchFamily="34" charset="0"/>
              </a:rPr>
            </a:br>
            <a:r>
              <a:rPr lang="en-ID" sz="1000" dirty="0">
                <a:latin typeface="Arial" panose="020B0604020202020204" pitchFamily="34" charset="0"/>
                <a:cs typeface="Arial" panose="020B0604020202020204" pitchFamily="34" charset="0"/>
              </a:rPr>
              <a:t>B:245</a:t>
            </a:r>
          </a:p>
        </p:txBody>
      </p:sp>
      <p:sp>
        <p:nvSpPr>
          <p:cNvPr id="8" name="Rectangle: Rounded Corners 7">
            <a:extLst>
              <a:ext uri="{FF2B5EF4-FFF2-40B4-BE49-F238E27FC236}">
                <a16:creationId xmlns:a16="http://schemas.microsoft.com/office/drawing/2014/main" id="{71C0C566-3F78-725A-84F0-48811ADF9E3E}"/>
              </a:ext>
            </a:extLst>
          </p:cNvPr>
          <p:cNvSpPr/>
          <p:nvPr userDrawn="1"/>
        </p:nvSpPr>
        <p:spPr>
          <a:xfrm>
            <a:off x="-882930" y="810944"/>
            <a:ext cx="774497" cy="775335"/>
          </a:xfrm>
          <a:prstGeom prst="roundRect">
            <a:avLst>
              <a:gd name="adj" fmla="val 50000"/>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R:0</a:t>
            </a:r>
            <a:b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G:95</a:t>
            </a:r>
            <a:b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B:175</a:t>
            </a:r>
          </a:p>
        </p:txBody>
      </p:sp>
      <p:sp>
        <p:nvSpPr>
          <p:cNvPr id="9" name="Rectangle: Rounded Corners 8">
            <a:extLst>
              <a:ext uri="{FF2B5EF4-FFF2-40B4-BE49-F238E27FC236}">
                <a16:creationId xmlns:a16="http://schemas.microsoft.com/office/drawing/2014/main" id="{B9CE3E39-EBFC-E443-72AF-32DEAA4A25FA}"/>
              </a:ext>
            </a:extLst>
          </p:cNvPr>
          <p:cNvSpPr/>
          <p:nvPr userDrawn="1"/>
        </p:nvSpPr>
        <p:spPr>
          <a:xfrm>
            <a:off x="-882930" y="1624022"/>
            <a:ext cx="774497" cy="775335"/>
          </a:xfrm>
          <a:prstGeom prst="roundRect">
            <a:avLst>
              <a:gd name="adj" fmla="val 50000"/>
            </a:avLst>
          </a:prstGeom>
          <a:solidFill>
            <a:srgbClr val="FFD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ID"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R:255</a:t>
            </a:r>
            <a:br>
              <a:rPr kumimoji="0" lang="en-ID"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br>
            <a:r>
              <a:rPr kumimoji="0" lang="en-ID"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G:216</a:t>
            </a:r>
            <a:br>
              <a:rPr kumimoji="0" lang="en-ID"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br>
            <a:r>
              <a:rPr kumimoji="0" lang="en-ID" sz="1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B:7</a:t>
            </a:r>
            <a:endParaRPr lang="en-ID" sz="1000" dirty="0">
              <a:solidFill>
                <a:schemeClr val="tx1"/>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0C203BE8-0A9C-8C0B-E3E4-FAC5613C2D52}"/>
              </a:ext>
            </a:extLst>
          </p:cNvPr>
          <p:cNvSpPr/>
          <p:nvPr userDrawn="1"/>
        </p:nvSpPr>
        <p:spPr>
          <a:xfrm>
            <a:off x="-882930" y="2445553"/>
            <a:ext cx="774497" cy="775335"/>
          </a:xfrm>
          <a:prstGeom prst="roundRect">
            <a:avLst>
              <a:gd name="adj" fmla="val 50000"/>
            </a:avLst>
          </a:prstGeom>
          <a:solidFill>
            <a:srgbClr val="005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R:0</a:t>
            </a:r>
            <a:b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G:80</a:t>
            </a:r>
            <a:b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B:127</a:t>
            </a:r>
            <a:endParaRPr lang="en-ID" sz="1000" dirty="0">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5C2FEBB-CAFD-29E2-1E35-D144722EDA3A}"/>
              </a:ext>
            </a:extLst>
          </p:cNvPr>
          <p:cNvSpPr/>
          <p:nvPr userDrawn="1"/>
        </p:nvSpPr>
        <p:spPr>
          <a:xfrm>
            <a:off x="-882930" y="3267085"/>
            <a:ext cx="774497" cy="775335"/>
          </a:xfrm>
          <a:prstGeom prst="roundRect">
            <a:avLst>
              <a:gd name="adj" fmla="val 50000"/>
            </a:avLst>
          </a:prstGeom>
          <a:solidFill>
            <a:srgbClr val="00A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R:0</a:t>
            </a:r>
            <a:b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G:168</a:t>
            </a:r>
            <a:b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B:150</a:t>
            </a:r>
            <a:endParaRPr lang="en-ID" sz="1000" dirty="0">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50406E80-BD63-10D3-5C07-6E036C1F8D11}"/>
              </a:ext>
            </a:extLst>
          </p:cNvPr>
          <p:cNvSpPr/>
          <p:nvPr userDrawn="1"/>
        </p:nvSpPr>
        <p:spPr>
          <a:xfrm>
            <a:off x="-882930" y="4088617"/>
            <a:ext cx="774497" cy="775335"/>
          </a:xfrm>
          <a:prstGeom prst="roundRect">
            <a:avLst>
              <a:gd name="adj" fmla="val 50000"/>
            </a:avLst>
          </a:prstGeom>
          <a:solidFill>
            <a:srgbClr val="9B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R:155</a:t>
            </a:r>
            <a:b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G:81</a:t>
            </a:r>
            <a:b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ID"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B:224</a:t>
            </a:r>
            <a:endParaRPr lang="en-ID"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4031369"/>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8" r:id="rId3"/>
    <p:sldLayoutId id="2147483650" r:id="rId4"/>
    <p:sldLayoutId id="2147483651" r:id="rId5"/>
    <p:sldLayoutId id="2147483652" r:id="rId6"/>
    <p:sldLayoutId id="2147483657" r:id="rId7"/>
    <p:sldLayoutId id="2147483653" r:id="rId8"/>
    <p:sldLayoutId id="2147483656"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Sans Serif Collection" panose="020B050204050402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svg"/><Relationship Id="rId10" Type="http://schemas.openxmlformats.org/officeDocument/2006/relationships/image" Target="../media/image54.png"/><Relationship Id="rId4" Type="http://schemas.openxmlformats.org/officeDocument/2006/relationships/image" Target="../media/image58.png"/><Relationship Id="rId9" Type="http://schemas.openxmlformats.org/officeDocument/2006/relationships/image" Target="../media/image63.sv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svg"/><Relationship Id="rId7" Type="http://schemas.openxmlformats.org/officeDocument/2006/relationships/image" Target="../media/image59.sv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7.png"/><Relationship Id="rId5" Type="http://schemas.openxmlformats.org/officeDocument/2006/relationships/image" Target="../media/image66.svg"/><Relationship Id="rId10" Type="http://schemas.openxmlformats.org/officeDocument/2006/relationships/image" Target="../media/image54.png"/><Relationship Id="rId4" Type="http://schemas.openxmlformats.org/officeDocument/2006/relationships/image" Target="../media/image65.png"/><Relationship Id="rId9" Type="http://schemas.openxmlformats.org/officeDocument/2006/relationships/image" Target="../media/image61.svg"/></Relationships>
</file>

<file path=ppt/slides/_rels/slide1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1.svg"/><Relationship Id="rId7" Type="http://schemas.openxmlformats.org/officeDocument/2006/relationships/image" Target="../media/image71.sv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svg"/><Relationship Id="rId10" Type="http://schemas.openxmlformats.org/officeDocument/2006/relationships/image" Target="../media/image54.png"/><Relationship Id="rId4" Type="http://schemas.openxmlformats.org/officeDocument/2006/relationships/image" Target="../media/image68.png"/><Relationship Id="rId9" Type="http://schemas.openxmlformats.org/officeDocument/2006/relationships/image" Target="../media/image73.sv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1.png"/><Relationship Id="rId5" Type="http://schemas.openxmlformats.org/officeDocument/2006/relationships/image" Target="../media/image78.svg"/><Relationship Id="rId10" Type="http://schemas.openxmlformats.org/officeDocument/2006/relationships/image" Target="../media/image54.png"/><Relationship Id="rId4" Type="http://schemas.openxmlformats.org/officeDocument/2006/relationships/image" Target="../media/image77.png"/><Relationship Id="rId9" Type="http://schemas.openxmlformats.org/officeDocument/2006/relationships/image" Target="../media/image63.svg"/></Relationships>
</file>

<file path=ppt/slides/_rels/slide1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54.png"/><Relationship Id="rId7" Type="http://schemas.openxmlformats.org/officeDocument/2006/relationships/image" Target="../media/image86.svg"/><Relationship Id="rId12"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59.svg"/><Relationship Id="rId5" Type="http://schemas.openxmlformats.org/officeDocument/2006/relationships/image" Target="../media/image84.svg"/><Relationship Id="rId10" Type="http://schemas.openxmlformats.org/officeDocument/2006/relationships/image" Target="../media/image58.png"/><Relationship Id="rId4" Type="http://schemas.openxmlformats.org/officeDocument/2006/relationships/image" Target="../media/image83.png"/><Relationship Id="rId9" Type="http://schemas.openxmlformats.org/officeDocument/2006/relationships/image" Target="../media/image88.svg"/></Relationships>
</file>

<file path=ppt/slides/_rels/slide1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54.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54.png"/><Relationship Id="rId7" Type="http://schemas.openxmlformats.org/officeDocument/2006/relationships/image" Target="../media/image104.svg"/><Relationship Id="rId12" Type="http://schemas.openxmlformats.org/officeDocument/2006/relationships/image" Target="../media/image109.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s>
</file>

<file path=ppt/slides/_rels/slide1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54.png"/><Relationship Id="rId7" Type="http://schemas.openxmlformats.org/officeDocument/2006/relationships/image" Target="../media/image114.svg"/><Relationship Id="rId12" Type="http://schemas.openxmlformats.org/officeDocument/2006/relationships/image" Target="../media/image119.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112.sv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svg"/><Relationship Id="rId3" Type="http://schemas.openxmlformats.org/officeDocument/2006/relationships/image" Target="../media/image121.svg"/><Relationship Id="rId7" Type="http://schemas.openxmlformats.org/officeDocument/2006/relationships/image" Target="../media/image124.svg"/><Relationship Id="rId12" Type="http://schemas.openxmlformats.org/officeDocument/2006/relationships/image" Target="../media/image129.png"/><Relationship Id="rId2" Type="http://schemas.openxmlformats.org/officeDocument/2006/relationships/image" Target="../media/image120.png"/><Relationship Id="rId1" Type="http://schemas.openxmlformats.org/officeDocument/2006/relationships/slideLayout" Target="../slideLayouts/slideLayout8.xml"/><Relationship Id="rId6" Type="http://schemas.openxmlformats.org/officeDocument/2006/relationships/image" Target="../media/image123.png"/><Relationship Id="rId11" Type="http://schemas.openxmlformats.org/officeDocument/2006/relationships/image" Target="../media/image128.svg"/><Relationship Id="rId5" Type="http://schemas.openxmlformats.org/officeDocument/2006/relationships/image" Target="../media/image122.svg"/><Relationship Id="rId10" Type="http://schemas.openxmlformats.org/officeDocument/2006/relationships/image" Target="../media/image127.png"/><Relationship Id="rId4" Type="http://schemas.openxmlformats.org/officeDocument/2006/relationships/image" Target="../media/image62.png"/><Relationship Id="rId9" Type="http://schemas.openxmlformats.org/officeDocument/2006/relationships/image" Target="../media/image12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133.svg"/><Relationship Id="rId3" Type="http://schemas.openxmlformats.org/officeDocument/2006/relationships/image" Target="../media/image54.png"/><Relationship Id="rId7" Type="http://schemas.openxmlformats.org/officeDocument/2006/relationships/image" Target="../media/image80.svg"/><Relationship Id="rId12"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59.svg"/><Relationship Id="rId5" Type="http://schemas.openxmlformats.org/officeDocument/2006/relationships/image" Target="../media/image78.svg"/><Relationship Id="rId10" Type="http://schemas.openxmlformats.org/officeDocument/2006/relationships/image" Target="../media/image58.png"/><Relationship Id="rId4" Type="http://schemas.openxmlformats.org/officeDocument/2006/relationships/image" Target="../media/image77.png"/><Relationship Id="rId9" Type="http://schemas.openxmlformats.org/officeDocument/2006/relationships/image" Target="../media/image6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svg"/><Relationship Id="rId7" Type="http://schemas.openxmlformats.org/officeDocument/2006/relationships/image" Target="../media/image139.sv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8.png"/><Relationship Id="rId11" Type="http://schemas.openxmlformats.org/officeDocument/2006/relationships/image" Target="../media/image143.svg"/><Relationship Id="rId5" Type="http://schemas.openxmlformats.org/officeDocument/2006/relationships/image" Target="../media/image137.sv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sv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45.svg"/><Relationship Id="rId7" Type="http://schemas.openxmlformats.org/officeDocument/2006/relationships/image" Target="../media/image11.sv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47.svg"/><Relationship Id="rId4" Type="http://schemas.openxmlformats.org/officeDocument/2006/relationships/image" Target="../media/image146.png"/><Relationship Id="rId9" Type="http://schemas.openxmlformats.org/officeDocument/2006/relationships/image" Target="../media/image5.svg"/></Relationships>
</file>

<file path=ppt/slides/_rels/slide24.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slides/_rels/slide2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svg"/><Relationship Id="rId18" Type="http://schemas.openxmlformats.org/officeDocument/2006/relationships/image" Target="../media/image2.png"/><Relationship Id="rId3" Type="http://schemas.openxmlformats.org/officeDocument/2006/relationships/image" Target="../media/image155.svg"/><Relationship Id="rId7" Type="http://schemas.openxmlformats.org/officeDocument/2006/relationships/image" Target="../media/image157.svg"/><Relationship Id="rId12" Type="http://schemas.openxmlformats.org/officeDocument/2006/relationships/image" Target="../media/image162.png"/><Relationship Id="rId17" Type="http://schemas.openxmlformats.org/officeDocument/2006/relationships/image" Target="../media/image167.svg"/><Relationship Id="rId2" Type="http://schemas.openxmlformats.org/officeDocument/2006/relationships/image" Target="../media/image154.png"/><Relationship Id="rId16" Type="http://schemas.openxmlformats.org/officeDocument/2006/relationships/image" Target="../media/image166.png"/><Relationship Id="rId1" Type="http://schemas.openxmlformats.org/officeDocument/2006/relationships/slideLayout" Target="../slideLayouts/slideLayout8.xml"/><Relationship Id="rId6" Type="http://schemas.openxmlformats.org/officeDocument/2006/relationships/image" Target="../media/image156.png"/><Relationship Id="rId11" Type="http://schemas.openxmlformats.org/officeDocument/2006/relationships/image" Target="../media/image161.svg"/><Relationship Id="rId5" Type="http://schemas.openxmlformats.org/officeDocument/2006/relationships/image" Target="../media/image63.svg"/><Relationship Id="rId15" Type="http://schemas.openxmlformats.org/officeDocument/2006/relationships/image" Target="../media/image165.svg"/><Relationship Id="rId10" Type="http://schemas.openxmlformats.org/officeDocument/2006/relationships/image" Target="../media/image160.png"/><Relationship Id="rId4" Type="http://schemas.openxmlformats.org/officeDocument/2006/relationships/image" Target="../media/image62.png"/><Relationship Id="rId9" Type="http://schemas.openxmlformats.org/officeDocument/2006/relationships/image" Target="../media/image159.svg"/><Relationship Id="rId14" Type="http://schemas.openxmlformats.org/officeDocument/2006/relationships/image" Target="../media/image164.png"/></Relationships>
</file>

<file path=ppt/slides/_rels/slide26.xml.rels><?xml version="1.0" encoding="UTF-8" standalone="yes"?>
<Relationships xmlns="http://schemas.openxmlformats.org/package/2006/relationships"><Relationship Id="rId8" Type="http://schemas.openxmlformats.org/officeDocument/2006/relationships/image" Target="../media/image173.sv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71.svg"/><Relationship Id="rId5" Type="http://schemas.openxmlformats.org/officeDocument/2006/relationships/image" Target="../media/image170.png"/><Relationship Id="rId10" Type="http://schemas.openxmlformats.org/officeDocument/2006/relationships/image" Target="../media/image175.svg"/><Relationship Id="rId4" Type="http://schemas.openxmlformats.org/officeDocument/2006/relationships/image" Target="../media/image169.svg"/><Relationship Id="rId9" Type="http://schemas.openxmlformats.org/officeDocument/2006/relationships/image" Target="../media/image174.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7.svg"/><Relationship Id="rId3" Type="http://schemas.openxmlformats.org/officeDocument/2006/relationships/image" Target="../media/image177.svg"/><Relationship Id="rId7" Type="http://schemas.openxmlformats.org/officeDocument/2006/relationships/image" Target="../media/image181.svg"/><Relationship Id="rId12" Type="http://schemas.openxmlformats.org/officeDocument/2006/relationships/image" Target="../media/image26.png"/><Relationship Id="rId17" Type="http://schemas.openxmlformats.org/officeDocument/2006/relationships/image" Target="../media/image45.svg"/><Relationship Id="rId2" Type="http://schemas.openxmlformats.org/officeDocument/2006/relationships/image" Target="../media/image176.png"/><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image" Target="../media/image41.svg"/><Relationship Id="rId5" Type="http://schemas.openxmlformats.org/officeDocument/2006/relationships/image" Target="../media/image179.svg"/><Relationship Id="rId15" Type="http://schemas.openxmlformats.org/officeDocument/2006/relationships/image" Target="../media/image43.svg"/><Relationship Id="rId10" Type="http://schemas.openxmlformats.org/officeDocument/2006/relationships/image" Target="../media/image40.png"/><Relationship Id="rId4" Type="http://schemas.openxmlformats.org/officeDocument/2006/relationships/image" Target="../media/image178.png"/><Relationship Id="rId9" Type="http://schemas.openxmlformats.org/officeDocument/2006/relationships/image" Target="../media/image39.svg"/><Relationship Id="rId1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182.png"/><Relationship Id="rId5" Type="http://schemas.openxmlformats.org/officeDocument/2006/relationships/image" Target="../media/image78.svg"/><Relationship Id="rId10" Type="http://schemas.openxmlformats.org/officeDocument/2006/relationships/image" Target="../media/image54.png"/><Relationship Id="rId4" Type="http://schemas.openxmlformats.org/officeDocument/2006/relationships/image" Target="../media/image77.png"/><Relationship Id="rId9" Type="http://schemas.openxmlformats.org/officeDocument/2006/relationships/image" Target="../media/image63.svg"/></Relationships>
</file>

<file path=ppt/slides/_rels/slide2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183.png"/><Relationship Id="rId5" Type="http://schemas.openxmlformats.org/officeDocument/2006/relationships/image" Target="../media/image77.png"/><Relationship Id="rId10" Type="http://schemas.openxmlformats.org/officeDocument/2006/relationships/image" Target="../media/image63.svg"/><Relationship Id="rId4" Type="http://schemas.openxmlformats.org/officeDocument/2006/relationships/image" Target="../media/image76.sv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svg"/><Relationship Id="rId3" Type="http://schemas.openxmlformats.org/officeDocument/2006/relationships/image" Target="../media/image185.svg"/><Relationship Id="rId7" Type="http://schemas.openxmlformats.org/officeDocument/2006/relationships/image" Target="../media/image189.svg"/><Relationship Id="rId12" Type="http://schemas.openxmlformats.org/officeDocument/2006/relationships/image" Target="../media/image194.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svg"/><Relationship Id="rId5" Type="http://schemas.openxmlformats.org/officeDocument/2006/relationships/image" Target="../media/image187.sv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20.png"/><Relationship Id="rId5" Type="http://schemas.openxmlformats.org/officeDocument/2006/relationships/image" Target="../media/image12.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5.sv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5.svg"/><Relationship Id="rId4" Type="http://schemas.openxmlformats.org/officeDocument/2006/relationships/image" Target="../media/image23.svg"/><Relationship Id="rId9" Type="http://schemas.openxmlformats.org/officeDocument/2006/relationships/image" Target="../media/image4.png"/><Relationship Id="rId1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svg"/><Relationship Id="rId7" Type="http://schemas.openxmlformats.org/officeDocument/2006/relationships/image" Target="../media/image27.sv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45.svg"/><Relationship Id="rId5" Type="http://schemas.openxmlformats.org/officeDocument/2006/relationships/image" Target="../media/image41.sv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sv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773E-3EB7-BE56-4C48-4E7D9F0AA065}"/>
              </a:ext>
            </a:extLst>
          </p:cNvPr>
          <p:cNvSpPr>
            <a:spLocks noGrp="1"/>
          </p:cNvSpPr>
          <p:nvPr>
            <p:ph type="title"/>
          </p:nvPr>
        </p:nvSpPr>
        <p:spPr>
          <a:xfrm>
            <a:off x="228599" y="3185103"/>
            <a:ext cx="4498521" cy="487794"/>
          </a:xfrm>
        </p:spPr>
        <p:txBody>
          <a:bodyPr/>
          <a:lstStyle/>
          <a:p>
            <a:br>
              <a:rPr lang="en-US" dirty="0">
                <a:solidFill>
                  <a:srgbClr val="00507F"/>
                </a:solidFill>
              </a:rPr>
            </a:br>
            <a:r>
              <a:rPr lang="en-US" dirty="0">
                <a:solidFill>
                  <a:srgbClr val="00507F"/>
                </a:solidFill>
              </a:rPr>
              <a:t>Election Management System </a:t>
            </a:r>
            <a:br>
              <a:rPr lang="en-US" dirty="0">
                <a:solidFill>
                  <a:srgbClr val="00507F"/>
                </a:solidFill>
              </a:rPr>
            </a:br>
            <a:r>
              <a:rPr lang="en-US" dirty="0">
                <a:solidFill>
                  <a:srgbClr val="00507F"/>
                </a:solidFill>
              </a:rPr>
              <a:t>Overview</a:t>
            </a:r>
          </a:p>
        </p:txBody>
      </p:sp>
      <p:pic>
        <p:nvPicPr>
          <p:cNvPr id="5" name="Picture 4">
            <a:extLst>
              <a:ext uri="{FF2B5EF4-FFF2-40B4-BE49-F238E27FC236}">
                <a16:creationId xmlns:a16="http://schemas.microsoft.com/office/drawing/2014/main" id="{57556DA6-4E4A-840D-6F9D-FF555A31453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38125" y="2111639"/>
            <a:ext cx="3066927" cy="755290"/>
          </a:xfrm>
          <a:prstGeom prst="rect">
            <a:avLst/>
          </a:prstGeom>
        </p:spPr>
      </p:pic>
    </p:spTree>
    <p:extLst>
      <p:ext uri="{BB962C8B-B14F-4D97-AF65-F5344CB8AC3E}">
        <p14:creationId xmlns:p14="http://schemas.microsoft.com/office/powerpoint/2010/main" val="447243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8AB68-9666-3207-293D-8BDE3C3537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F38C9D-0CB6-567E-AABF-06A6E19B068F}"/>
              </a:ext>
            </a:extLst>
          </p:cNvPr>
          <p:cNvSpPr>
            <a:spLocks noGrp="1"/>
          </p:cNvSpPr>
          <p:nvPr>
            <p:ph type="sldNum" sz="quarter" idx="4"/>
          </p:nvPr>
        </p:nvSpPr>
        <p:spPr/>
        <p:txBody>
          <a:bodyPr/>
          <a:lstStyle/>
          <a:p>
            <a:fld id="{BE1867B5-C1A1-46CF-9517-8DF7752C1DA6}" type="slidenum">
              <a:rPr lang="en-US" smtClean="0"/>
              <a:pPr/>
              <a:t>10</a:t>
            </a:fld>
            <a:endParaRPr lang="en-US"/>
          </a:p>
        </p:txBody>
      </p:sp>
      <p:sp>
        <p:nvSpPr>
          <p:cNvPr id="3" name="Text Placeholder 2">
            <a:extLst>
              <a:ext uri="{FF2B5EF4-FFF2-40B4-BE49-F238E27FC236}">
                <a16:creationId xmlns:a16="http://schemas.microsoft.com/office/drawing/2014/main" id="{68732DFF-1F7E-4C81-C5E5-B33DE31D631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A51BCE0A-C35A-E065-EAA3-814745DADD55}"/>
              </a:ext>
            </a:extLst>
          </p:cNvPr>
          <p:cNvSpPr>
            <a:spLocks noGrp="1"/>
          </p:cNvSpPr>
          <p:nvPr>
            <p:ph type="body" sz="quarter" idx="11"/>
          </p:nvPr>
        </p:nvSpPr>
        <p:spPr/>
        <p:txBody>
          <a:bodyPr/>
          <a:lstStyle/>
          <a:p>
            <a:r>
              <a:rPr lang="en-US" dirty="0"/>
              <a:t>EMS User-Interface Overview: Voter Lookup (Single Polling Location)</a:t>
            </a:r>
          </a:p>
        </p:txBody>
      </p:sp>
      <p:sp>
        <p:nvSpPr>
          <p:cNvPr id="5" name="Text Placeholder 4">
            <a:extLst>
              <a:ext uri="{FF2B5EF4-FFF2-40B4-BE49-F238E27FC236}">
                <a16:creationId xmlns:a16="http://schemas.microsoft.com/office/drawing/2014/main" id="{B9BCC722-1623-D702-69C4-4964D8789FD7}"/>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1" name="TextBox 40">
            <a:extLst>
              <a:ext uri="{FF2B5EF4-FFF2-40B4-BE49-F238E27FC236}">
                <a16:creationId xmlns:a16="http://schemas.microsoft.com/office/drawing/2014/main" id="{C53E96F9-C1B1-C014-3C09-8DB180A312C5}"/>
              </a:ext>
            </a:extLst>
          </p:cNvPr>
          <p:cNvSpPr txBox="1"/>
          <p:nvPr/>
        </p:nvSpPr>
        <p:spPr>
          <a:xfrm>
            <a:off x="6477450" y="2595362"/>
            <a:ext cx="5001768" cy="646331"/>
          </a:xfrm>
          <a:prstGeom prst="rect">
            <a:avLst/>
          </a:prstGeom>
          <a:noFill/>
          <a:ln w="6350">
            <a:noFill/>
            <a:prstDash val="dash"/>
          </a:ln>
        </p:spPr>
        <p:txBody>
          <a:bodyPr wrap="square" lIns="0" tIns="0" rIns="0" bIns="0" rtlCol="0">
            <a:spAutoFit/>
          </a:bodyPr>
          <a:lstStyle/>
          <a:p>
            <a:r>
              <a:rPr lang="en-US" sz="1400" dirty="0">
                <a:solidFill>
                  <a:srgbClr val="000000"/>
                </a:solidFill>
                <a:effectLst/>
                <a:latin typeface="Arial" panose="020B0604020202020204" pitchFamily="34" charset="0"/>
              </a:rPr>
              <a:t>Bold's EMS simplifies the check-in process with intuitive screens, color-coded records, and large, accessible text aimed at keeping check-in lines moving</a:t>
            </a:r>
            <a:endParaRPr lang="en-US"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703EFBE7-9625-508E-E4F1-5A2990739893}"/>
              </a:ext>
            </a:extLst>
          </p:cNvPr>
          <p:cNvSpPr txBox="1"/>
          <p:nvPr/>
        </p:nvSpPr>
        <p:spPr>
          <a:xfrm>
            <a:off x="6477451" y="2027990"/>
            <a:ext cx="5221160"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Voter Check-In Made Easy</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C7718595-4095-D1FB-BC4E-6EB7D5E6EA0B}"/>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3ACD3CB9-000D-9C8F-3FD9-4441F61082E7}"/>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9B0AFEB3-9C01-EEFF-15E1-5CFB786A8136}"/>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8AFB59A4-7DD5-8BBB-46E0-15A67670F1F2}"/>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A95B5737-995F-5163-2FA9-F1F8718E5FFA}"/>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6CA5AEB-F611-3F34-60F1-87F8B849AF56}"/>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F13D1444-5212-2EB9-F03E-4B513E1EEED0}"/>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02351C6-DBBD-F197-35E6-17214C9E5BBF}"/>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33BACF50-F39E-422B-4B21-19E348F62649}"/>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A7E3D0F-BF86-CFD8-068B-79448E55E47A}"/>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41228559-1FFC-9AE6-13B4-F0BD20B145FE}"/>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3B0D4FC-B656-8CE5-4F79-C3109E23BEA3}"/>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A9BF10A6-FDCB-4C4A-049D-6AD563DB79EC}"/>
              </a:ext>
            </a:extLst>
          </p:cNvPr>
          <p:cNvSpPr txBox="1"/>
          <p:nvPr/>
        </p:nvSpPr>
        <p:spPr>
          <a:xfrm>
            <a:off x="6804474"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Intuitive Voter Search System</a:t>
            </a:r>
          </a:p>
        </p:txBody>
      </p:sp>
      <p:sp>
        <p:nvSpPr>
          <p:cNvPr id="66" name="TextBox 65">
            <a:extLst>
              <a:ext uri="{FF2B5EF4-FFF2-40B4-BE49-F238E27FC236}">
                <a16:creationId xmlns:a16="http://schemas.microsoft.com/office/drawing/2014/main" id="{CBEE8C7D-51C6-07E7-6298-A19675295391}"/>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Large, Easy-to-Read Text</a:t>
            </a:r>
          </a:p>
        </p:txBody>
      </p:sp>
      <p:sp>
        <p:nvSpPr>
          <p:cNvPr id="67" name="TextBox 66">
            <a:extLst>
              <a:ext uri="{FF2B5EF4-FFF2-40B4-BE49-F238E27FC236}">
                <a16:creationId xmlns:a16="http://schemas.microsoft.com/office/drawing/2014/main" id="{EA9CBA1C-B48C-72EC-89FC-1E56721D9CFE}"/>
              </a:ext>
            </a:extLst>
          </p:cNvPr>
          <p:cNvSpPr txBox="1"/>
          <p:nvPr/>
        </p:nvSpPr>
        <p:spPr>
          <a:xfrm>
            <a:off x="9203112"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Voter Status Indicators</a:t>
            </a:r>
          </a:p>
        </p:txBody>
      </p:sp>
      <p:sp>
        <p:nvSpPr>
          <p:cNvPr id="68" name="TextBox 67">
            <a:extLst>
              <a:ext uri="{FF2B5EF4-FFF2-40B4-BE49-F238E27FC236}">
                <a16:creationId xmlns:a16="http://schemas.microsoft.com/office/drawing/2014/main" id="{5EEA6247-01FB-9F10-3C69-756D8922887E}"/>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Clear Action Buttons</a:t>
            </a:r>
          </a:p>
        </p:txBody>
      </p:sp>
      <p:pic>
        <p:nvPicPr>
          <p:cNvPr id="117" name="Graphic 116" descr="Clapper board with solid fill">
            <a:extLst>
              <a:ext uri="{FF2B5EF4-FFF2-40B4-BE49-F238E27FC236}">
                <a16:creationId xmlns:a16="http://schemas.microsoft.com/office/drawing/2014/main" id="{1E726B2F-5610-6A91-DE6F-5371BF5F15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9828" y="3504548"/>
            <a:ext cx="279263" cy="279263"/>
          </a:xfrm>
          <a:prstGeom prst="rect">
            <a:avLst/>
          </a:prstGeom>
        </p:spPr>
      </p:pic>
      <p:pic>
        <p:nvPicPr>
          <p:cNvPr id="121" name="Graphic 120" descr="Magnifying glass with solid fill">
            <a:extLst>
              <a:ext uri="{FF2B5EF4-FFF2-40B4-BE49-F238E27FC236}">
                <a16:creationId xmlns:a16="http://schemas.microsoft.com/office/drawing/2014/main" id="{C3FBE4DB-146C-1188-A522-5D8E750F29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7712" y="3461070"/>
            <a:ext cx="366218" cy="366218"/>
          </a:xfrm>
          <a:prstGeom prst="rect">
            <a:avLst/>
          </a:prstGeom>
        </p:spPr>
      </p:pic>
      <p:pic>
        <p:nvPicPr>
          <p:cNvPr id="123" name="Graphic 122" descr="Target with solid fill">
            <a:extLst>
              <a:ext uri="{FF2B5EF4-FFF2-40B4-BE49-F238E27FC236}">
                <a16:creationId xmlns:a16="http://schemas.microsoft.com/office/drawing/2014/main" id="{C0E655FB-6A4B-21DB-BE0E-1DC3E7C03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9477" y="3472154"/>
            <a:ext cx="344051" cy="344051"/>
          </a:xfrm>
          <a:prstGeom prst="rect">
            <a:avLst/>
          </a:prstGeom>
        </p:spPr>
      </p:pic>
      <p:sp>
        <p:nvSpPr>
          <p:cNvPr id="6" name="TextBox 5">
            <a:extLst>
              <a:ext uri="{FF2B5EF4-FFF2-40B4-BE49-F238E27FC236}">
                <a16:creationId xmlns:a16="http://schemas.microsoft.com/office/drawing/2014/main" id="{A51ADAE1-B82D-CCD5-7B8B-C17B85062EF4}"/>
              </a:ext>
            </a:extLst>
          </p:cNvPr>
          <p:cNvSpPr txBox="1"/>
          <p:nvPr/>
        </p:nvSpPr>
        <p:spPr>
          <a:xfrm>
            <a:off x="6477450" y="4500441"/>
            <a:ext cx="5001768" cy="861774"/>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Bold’s </a:t>
            </a:r>
            <a:r>
              <a:rPr lang="en-US" sz="1400" b="1" dirty="0">
                <a:solidFill>
                  <a:srgbClr val="2E7FF5"/>
                </a:solidFill>
                <a:effectLst/>
                <a:latin typeface="Arial" panose="020B0604020202020204" pitchFamily="34" charset="0"/>
              </a:rPr>
              <a:t>eBooks are loaded with every active voter in your district</a:t>
            </a:r>
            <a:r>
              <a:rPr lang="en-US" sz="1400" dirty="0">
                <a:effectLst/>
                <a:latin typeface="Arial" panose="020B0604020202020204" pitchFamily="34" charset="0"/>
              </a:rPr>
              <a:t> </a:t>
            </a:r>
            <a:r>
              <a:rPr lang="en-US" sz="1400" b="1" dirty="0">
                <a:solidFill>
                  <a:srgbClr val="2E7FF5"/>
                </a:solidFill>
                <a:effectLst/>
                <a:latin typeface="Arial" panose="020B0604020202020204" pitchFamily="34" charset="0"/>
              </a:rPr>
              <a:t>and clearly display voter status to prevent duplicate voting</a:t>
            </a:r>
            <a:r>
              <a:rPr lang="en-US" sz="1400" dirty="0">
                <a:effectLst/>
                <a:latin typeface="Arial" panose="020B0604020202020204" pitchFamily="34" charset="0"/>
              </a:rPr>
              <a:t>. Early voters, absentees, and ineligible voters are blocked at check-in to ensure only eligible voters participate</a:t>
            </a:r>
            <a:endParaRPr lang="en-US" sz="1400" dirty="0">
              <a:latin typeface="Arial" panose="020B0604020202020204" pitchFamily="34" charset="0"/>
              <a:cs typeface="Arial" panose="020B0604020202020204" pitchFamily="34" charset="0"/>
            </a:endParaRPr>
          </a:p>
        </p:txBody>
      </p:sp>
      <p:pic>
        <p:nvPicPr>
          <p:cNvPr id="13" name="Graphic 12" descr="Checkbox Checked with solid fill">
            <a:extLst>
              <a:ext uri="{FF2B5EF4-FFF2-40B4-BE49-F238E27FC236}">
                <a16:creationId xmlns:a16="http://schemas.microsoft.com/office/drawing/2014/main" id="{C482FB9F-3D34-4F45-1685-03EF089025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79441" y="3383480"/>
            <a:ext cx="521398" cy="521398"/>
          </a:xfrm>
          <a:prstGeom prst="rect">
            <a:avLst/>
          </a:prstGeom>
        </p:spPr>
      </p:pic>
      <p:pic>
        <p:nvPicPr>
          <p:cNvPr id="19" name="Picture 18">
            <a:extLst>
              <a:ext uri="{FF2B5EF4-FFF2-40B4-BE49-F238E27FC236}">
                <a16:creationId xmlns:a16="http://schemas.microsoft.com/office/drawing/2014/main" id="{EE830A5F-94DD-B4FC-68E0-9F531A58E25A}"/>
              </a:ext>
            </a:extLst>
          </p:cNvPr>
          <p:cNvPicPr>
            <a:picLocks noChangeAspect="1"/>
          </p:cNvPicPr>
          <p:nvPr/>
        </p:nvPicPr>
        <p:blipFill rotWithShape="1">
          <a:blip r:embed="rId10">
            <a:extLst>
              <a:ext uri="{28A0092B-C50C-407E-A947-70E740481C1C}">
                <a14:useLocalDpi xmlns:a14="http://schemas.microsoft.com/office/drawing/2010/main" val="0"/>
              </a:ext>
            </a:extLst>
          </a:blip>
          <a:srcRect l="18508" t="14026" r="18666" b="17036"/>
          <a:stretch/>
        </p:blipFill>
        <p:spPr>
          <a:xfrm>
            <a:off x="381000" y="1495787"/>
            <a:ext cx="5872734" cy="4120154"/>
          </a:xfrm>
          <a:prstGeom prst="rect">
            <a:avLst/>
          </a:prstGeom>
        </p:spPr>
      </p:pic>
      <p:pic>
        <p:nvPicPr>
          <p:cNvPr id="22" name="Picture 21">
            <a:extLst>
              <a:ext uri="{FF2B5EF4-FFF2-40B4-BE49-F238E27FC236}">
                <a16:creationId xmlns:a16="http://schemas.microsoft.com/office/drawing/2014/main" id="{96EF3F85-857C-39F9-77F6-B267DA2B927A}"/>
              </a:ext>
            </a:extLst>
          </p:cNvPr>
          <p:cNvPicPr>
            <a:picLocks noChangeAspect="1"/>
          </p:cNvPicPr>
          <p:nvPr/>
        </p:nvPicPr>
        <p:blipFill>
          <a:blip r:embed="rId11"/>
          <a:stretch>
            <a:fillRect/>
          </a:stretch>
        </p:blipFill>
        <p:spPr>
          <a:xfrm>
            <a:off x="632460" y="1735693"/>
            <a:ext cx="5394960" cy="3596640"/>
          </a:xfrm>
          <a:prstGeom prst="rect">
            <a:avLst/>
          </a:prstGeom>
        </p:spPr>
      </p:pic>
    </p:spTree>
    <p:extLst>
      <p:ext uri="{BB962C8B-B14F-4D97-AF65-F5344CB8AC3E}">
        <p14:creationId xmlns:p14="http://schemas.microsoft.com/office/powerpoint/2010/main" val="2521409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65EE17-D9BB-3D5D-9AF6-C5AA257CF437}"/>
              </a:ext>
            </a:extLst>
          </p:cNvPr>
          <p:cNvSpPr>
            <a:spLocks noGrp="1"/>
          </p:cNvSpPr>
          <p:nvPr>
            <p:ph type="sldNum" sz="quarter" idx="4"/>
          </p:nvPr>
        </p:nvSpPr>
        <p:spPr/>
        <p:txBody>
          <a:bodyPr/>
          <a:lstStyle/>
          <a:p>
            <a:fld id="{BE1867B5-C1A1-46CF-9517-8DF7752C1DA6}" type="slidenum">
              <a:rPr lang="en-US" smtClean="0"/>
              <a:pPr/>
              <a:t>11</a:t>
            </a:fld>
            <a:endParaRPr lang="en-US"/>
          </a:p>
        </p:txBody>
      </p:sp>
      <p:sp>
        <p:nvSpPr>
          <p:cNvPr id="3" name="Text Placeholder 2">
            <a:extLst>
              <a:ext uri="{FF2B5EF4-FFF2-40B4-BE49-F238E27FC236}">
                <a16:creationId xmlns:a16="http://schemas.microsoft.com/office/drawing/2014/main" id="{435F03C3-9307-7AA2-A7CD-B8178745C6EA}"/>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CB5C04D-42C1-6BF8-06A2-FF3B65175E8A}"/>
              </a:ext>
            </a:extLst>
          </p:cNvPr>
          <p:cNvSpPr>
            <a:spLocks noGrp="1"/>
          </p:cNvSpPr>
          <p:nvPr>
            <p:ph type="body" sz="quarter" idx="11"/>
          </p:nvPr>
        </p:nvSpPr>
        <p:spPr/>
        <p:txBody>
          <a:bodyPr/>
          <a:lstStyle/>
          <a:p>
            <a:r>
              <a:rPr lang="en-US" dirty="0"/>
              <a:t>EMS User-Interface Overview: Voter Lookup (Multiple Polling Locations)</a:t>
            </a:r>
          </a:p>
        </p:txBody>
      </p:sp>
      <p:sp>
        <p:nvSpPr>
          <p:cNvPr id="5" name="Text Placeholder 4">
            <a:extLst>
              <a:ext uri="{FF2B5EF4-FFF2-40B4-BE49-F238E27FC236}">
                <a16:creationId xmlns:a16="http://schemas.microsoft.com/office/drawing/2014/main" id="{D0B4E855-AB88-1F0E-E28F-111E2E851C45}"/>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1" name="TextBox 40">
            <a:extLst>
              <a:ext uri="{FF2B5EF4-FFF2-40B4-BE49-F238E27FC236}">
                <a16:creationId xmlns:a16="http://schemas.microsoft.com/office/drawing/2014/main" id="{391C8EA4-9A6A-241D-95C6-997A8C14D937}"/>
              </a:ext>
            </a:extLst>
          </p:cNvPr>
          <p:cNvSpPr txBox="1"/>
          <p:nvPr/>
        </p:nvSpPr>
        <p:spPr>
          <a:xfrm>
            <a:off x="6477450" y="2595362"/>
            <a:ext cx="5001768" cy="646331"/>
          </a:xfrm>
          <a:prstGeom prst="rect">
            <a:avLst/>
          </a:prstGeom>
          <a:noFill/>
          <a:ln w="6350">
            <a:noFill/>
            <a:prstDash val="dash"/>
          </a:ln>
        </p:spPr>
        <p:txBody>
          <a:bodyPr wrap="square" lIns="0" tIns="0" rIns="0" bIns="0" rtlCol="0">
            <a:spAutoFit/>
          </a:bodyPr>
          <a:lstStyle/>
          <a:p>
            <a:r>
              <a:rPr lang="en-US" sz="1400" dirty="0">
                <a:solidFill>
                  <a:srgbClr val="000000"/>
                </a:solidFill>
                <a:effectLst/>
                <a:latin typeface="Arial" panose="020B0604020202020204" pitchFamily="34" charset="0"/>
              </a:rPr>
              <a:t>Bold's EMS simplifies the check-in process with intuitive screens, color-coded records, and large, accessible text aimed at keeping check-in lines moving</a:t>
            </a:r>
            <a:endParaRPr lang="en-US"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A2D9695-D079-A023-E349-B4473F98A4AD}"/>
              </a:ext>
            </a:extLst>
          </p:cNvPr>
          <p:cNvSpPr txBox="1"/>
          <p:nvPr/>
        </p:nvSpPr>
        <p:spPr>
          <a:xfrm>
            <a:off x="6477451" y="2027990"/>
            <a:ext cx="5221160"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Voter Check-In Made Easy</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E1B54000-75E6-9C79-B7F3-E97196480B18}"/>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F56DD40F-E0B9-978C-14A5-57D7BBBE2D72}"/>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CF8564A9-22C3-10CF-F722-7DC2442CB962}"/>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B2ADADB9-1E0C-F27C-A297-495D527B8A0B}"/>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02F639F5-D1AB-BD3B-A841-AC361F4B898E}"/>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CF61F1E-42D5-4920-993B-A4F97D6C0A0C}"/>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B4921041-C123-FD1C-A2D4-CD71F7946335}"/>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28AD7B8-9757-B200-B997-60084145EB9E}"/>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FE9833F8-8501-F917-9DFB-65DB86F46F44}"/>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43B54DB-EDE5-4C21-274C-E1790904868E}"/>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2716CC9D-B97F-4490-13E9-145C996BF597}"/>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8E655F4-8AD2-DCB3-29EB-C35971781815}"/>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656DE52F-B673-0ACC-242C-A3EC6F057E38}"/>
              </a:ext>
            </a:extLst>
          </p:cNvPr>
          <p:cNvSpPr txBox="1"/>
          <p:nvPr/>
        </p:nvSpPr>
        <p:spPr>
          <a:xfrm>
            <a:off x="6804474"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Intuitive Voter Search System</a:t>
            </a:r>
          </a:p>
        </p:txBody>
      </p:sp>
      <p:sp>
        <p:nvSpPr>
          <p:cNvPr id="66" name="TextBox 65">
            <a:extLst>
              <a:ext uri="{FF2B5EF4-FFF2-40B4-BE49-F238E27FC236}">
                <a16:creationId xmlns:a16="http://schemas.microsoft.com/office/drawing/2014/main" id="{6B6E975D-61B3-C9BD-461D-0BF154729DD0}"/>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Large, Easy-to-Read Text</a:t>
            </a:r>
          </a:p>
        </p:txBody>
      </p:sp>
      <p:sp>
        <p:nvSpPr>
          <p:cNvPr id="67" name="TextBox 66">
            <a:extLst>
              <a:ext uri="{FF2B5EF4-FFF2-40B4-BE49-F238E27FC236}">
                <a16:creationId xmlns:a16="http://schemas.microsoft.com/office/drawing/2014/main" id="{586B9A73-5AB9-F7BC-4463-160872E879C7}"/>
              </a:ext>
            </a:extLst>
          </p:cNvPr>
          <p:cNvSpPr txBox="1"/>
          <p:nvPr/>
        </p:nvSpPr>
        <p:spPr>
          <a:xfrm>
            <a:off x="9203112"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Built-In Polling Location Logic</a:t>
            </a:r>
          </a:p>
        </p:txBody>
      </p:sp>
      <p:sp>
        <p:nvSpPr>
          <p:cNvPr id="68" name="TextBox 67">
            <a:extLst>
              <a:ext uri="{FF2B5EF4-FFF2-40B4-BE49-F238E27FC236}">
                <a16:creationId xmlns:a16="http://schemas.microsoft.com/office/drawing/2014/main" id="{C3A5E2A7-A85C-5BA9-DE91-9E0767C9092F}"/>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Clear Action Buttons</a:t>
            </a:r>
          </a:p>
        </p:txBody>
      </p:sp>
      <p:pic>
        <p:nvPicPr>
          <p:cNvPr id="117" name="Graphic 116" descr="Clapper board with solid fill">
            <a:extLst>
              <a:ext uri="{FF2B5EF4-FFF2-40B4-BE49-F238E27FC236}">
                <a16:creationId xmlns:a16="http://schemas.microsoft.com/office/drawing/2014/main" id="{C6E3C201-EB29-73D7-42F6-78964207DB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9828" y="3504548"/>
            <a:ext cx="279263" cy="279263"/>
          </a:xfrm>
          <a:prstGeom prst="rect">
            <a:avLst/>
          </a:prstGeom>
        </p:spPr>
      </p:pic>
      <p:pic>
        <p:nvPicPr>
          <p:cNvPr id="119" name="Graphic 118" descr="Head with gears with solid fill">
            <a:extLst>
              <a:ext uri="{FF2B5EF4-FFF2-40B4-BE49-F238E27FC236}">
                <a16:creationId xmlns:a16="http://schemas.microsoft.com/office/drawing/2014/main" id="{E239EE63-EC03-F6CA-620D-2460584A55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62079" y="3466118"/>
            <a:ext cx="356122" cy="356122"/>
          </a:xfrm>
          <a:prstGeom prst="rect">
            <a:avLst/>
          </a:prstGeom>
        </p:spPr>
      </p:pic>
      <p:pic>
        <p:nvPicPr>
          <p:cNvPr id="121" name="Graphic 120" descr="Magnifying glass with solid fill">
            <a:extLst>
              <a:ext uri="{FF2B5EF4-FFF2-40B4-BE49-F238E27FC236}">
                <a16:creationId xmlns:a16="http://schemas.microsoft.com/office/drawing/2014/main" id="{85A2E3B0-4797-FD70-6700-AE9DAA64C8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57712" y="3461070"/>
            <a:ext cx="366218" cy="366218"/>
          </a:xfrm>
          <a:prstGeom prst="rect">
            <a:avLst/>
          </a:prstGeom>
        </p:spPr>
      </p:pic>
      <p:pic>
        <p:nvPicPr>
          <p:cNvPr id="123" name="Graphic 122" descr="Target with solid fill">
            <a:extLst>
              <a:ext uri="{FF2B5EF4-FFF2-40B4-BE49-F238E27FC236}">
                <a16:creationId xmlns:a16="http://schemas.microsoft.com/office/drawing/2014/main" id="{3378BA87-DD47-8903-AAB8-C688459CE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69477" y="3472154"/>
            <a:ext cx="344051" cy="344051"/>
          </a:xfrm>
          <a:prstGeom prst="rect">
            <a:avLst/>
          </a:prstGeom>
        </p:spPr>
      </p:pic>
      <p:sp>
        <p:nvSpPr>
          <p:cNvPr id="6" name="TextBox 5">
            <a:extLst>
              <a:ext uri="{FF2B5EF4-FFF2-40B4-BE49-F238E27FC236}">
                <a16:creationId xmlns:a16="http://schemas.microsoft.com/office/drawing/2014/main" id="{9D0187DB-13CB-0D45-61DE-90759BF2ECA5}"/>
              </a:ext>
            </a:extLst>
          </p:cNvPr>
          <p:cNvSpPr txBox="1"/>
          <p:nvPr/>
        </p:nvSpPr>
        <p:spPr>
          <a:xfrm>
            <a:off x="6477450" y="4500441"/>
            <a:ext cx="5001768" cy="861774"/>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Bold’s </a:t>
            </a:r>
            <a:r>
              <a:rPr lang="en-US" sz="1400" b="1" dirty="0">
                <a:solidFill>
                  <a:srgbClr val="2E7FF5"/>
                </a:solidFill>
                <a:effectLst/>
                <a:latin typeface="Arial" panose="020B0604020202020204" pitchFamily="34" charset="0"/>
              </a:rPr>
              <a:t>eBooks are loaded with every voter in your district</a:t>
            </a:r>
            <a:r>
              <a:rPr lang="en-US" sz="1400" dirty="0">
                <a:effectLst/>
                <a:latin typeface="Arial" panose="020B0604020202020204" pitchFamily="34" charset="0"/>
              </a:rPr>
              <a:t> </a:t>
            </a:r>
            <a:r>
              <a:rPr lang="en-US" sz="1400" b="1" dirty="0">
                <a:solidFill>
                  <a:srgbClr val="2E7FF5"/>
                </a:solidFill>
                <a:effectLst/>
                <a:latin typeface="Arial" panose="020B0604020202020204" pitchFamily="34" charset="0"/>
              </a:rPr>
              <a:t>and know each voter’s polling place</a:t>
            </a:r>
            <a:r>
              <a:rPr lang="en-US" sz="1400" dirty="0">
                <a:effectLst/>
                <a:latin typeface="Arial" panose="020B0604020202020204" pitchFamily="34" charset="0"/>
              </a:rPr>
              <a:t>. If a voter arrives at the wrong location, the eBook clearly shows their correct site so poll workers can redirect them on the spot</a:t>
            </a:r>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0D80300-282A-DDC5-9D86-51C12A81157E}"/>
              </a:ext>
            </a:extLst>
          </p:cNvPr>
          <p:cNvPicPr>
            <a:picLocks noChangeAspect="1"/>
          </p:cNvPicPr>
          <p:nvPr/>
        </p:nvPicPr>
        <p:blipFill rotWithShape="1">
          <a:blip r:embed="rId10">
            <a:extLst>
              <a:ext uri="{28A0092B-C50C-407E-A947-70E740481C1C}">
                <a14:useLocalDpi xmlns:a14="http://schemas.microsoft.com/office/drawing/2010/main" val="0"/>
              </a:ext>
            </a:extLst>
          </a:blip>
          <a:srcRect l="18508" t="14026" r="18666" b="17036"/>
          <a:stretch/>
        </p:blipFill>
        <p:spPr>
          <a:xfrm>
            <a:off x="381000" y="1495787"/>
            <a:ext cx="5872734" cy="4120154"/>
          </a:xfrm>
          <a:prstGeom prst="rect">
            <a:avLst/>
          </a:prstGeom>
        </p:spPr>
      </p:pic>
      <p:pic>
        <p:nvPicPr>
          <p:cNvPr id="11" name="Picture 10">
            <a:extLst>
              <a:ext uri="{FF2B5EF4-FFF2-40B4-BE49-F238E27FC236}">
                <a16:creationId xmlns:a16="http://schemas.microsoft.com/office/drawing/2014/main" id="{C87BC437-13DC-995E-7EB8-28B8580072F2}"/>
              </a:ext>
            </a:extLst>
          </p:cNvPr>
          <p:cNvPicPr>
            <a:picLocks noChangeAspect="1"/>
          </p:cNvPicPr>
          <p:nvPr/>
        </p:nvPicPr>
        <p:blipFill>
          <a:blip r:embed="rId11"/>
          <a:stretch>
            <a:fillRect/>
          </a:stretch>
        </p:blipFill>
        <p:spPr>
          <a:xfrm>
            <a:off x="632460" y="1735693"/>
            <a:ext cx="5394960" cy="3596640"/>
          </a:xfrm>
          <a:prstGeom prst="rect">
            <a:avLst/>
          </a:prstGeom>
        </p:spPr>
      </p:pic>
    </p:spTree>
    <p:extLst>
      <p:ext uri="{BB962C8B-B14F-4D97-AF65-F5344CB8AC3E}">
        <p14:creationId xmlns:p14="http://schemas.microsoft.com/office/powerpoint/2010/main" val="3513000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1CE4-9FE6-1290-98C9-A127DC7646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46E24C-261B-1EB2-93D6-8D40710D2CD5}"/>
              </a:ext>
            </a:extLst>
          </p:cNvPr>
          <p:cNvSpPr>
            <a:spLocks noGrp="1"/>
          </p:cNvSpPr>
          <p:nvPr>
            <p:ph type="sldNum" sz="quarter" idx="4"/>
          </p:nvPr>
        </p:nvSpPr>
        <p:spPr/>
        <p:txBody>
          <a:bodyPr/>
          <a:lstStyle/>
          <a:p>
            <a:fld id="{BE1867B5-C1A1-46CF-9517-8DF7752C1DA6}" type="slidenum">
              <a:rPr lang="en-US" smtClean="0"/>
              <a:pPr/>
              <a:t>12</a:t>
            </a:fld>
            <a:endParaRPr lang="en-US"/>
          </a:p>
        </p:txBody>
      </p:sp>
      <p:sp>
        <p:nvSpPr>
          <p:cNvPr id="3" name="Text Placeholder 2">
            <a:extLst>
              <a:ext uri="{FF2B5EF4-FFF2-40B4-BE49-F238E27FC236}">
                <a16:creationId xmlns:a16="http://schemas.microsoft.com/office/drawing/2014/main" id="{831DD56D-3FEA-45BC-F6E8-495F2C58571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45F1E182-4CBF-0853-D876-2863D96F5A74}"/>
              </a:ext>
            </a:extLst>
          </p:cNvPr>
          <p:cNvSpPr>
            <a:spLocks noGrp="1"/>
          </p:cNvSpPr>
          <p:nvPr>
            <p:ph type="body" sz="quarter" idx="11"/>
          </p:nvPr>
        </p:nvSpPr>
        <p:spPr/>
        <p:txBody>
          <a:bodyPr/>
          <a:lstStyle/>
          <a:p>
            <a:r>
              <a:rPr lang="en-US" dirty="0"/>
              <a:t>EMS User-Interface Overview: Voter Affirmation</a:t>
            </a:r>
          </a:p>
        </p:txBody>
      </p:sp>
      <p:sp>
        <p:nvSpPr>
          <p:cNvPr id="5" name="Text Placeholder 4">
            <a:extLst>
              <a:ext uri="{FF2B5EF4-FFF2-40B4-BE49-F238E27FC236}">
                <a16:creationId xmlns:a16="http://schemas.microsoft.com/office/drawing/2014/main" id="{9D84887F-1041-290C-55F0-2F2CCCAE7FD7}"/>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1" name="TextBox 40">
            <a:extLst>
              <a:ext uri="{FF2B5EF4-FFF2-40B4-BE49-F238E27FC236}">
                <a16:creationId xmlns:a16="http://schemas.microsoft.com/office/drawing/2014/main" id="{ABE2E4EB-B03A-4CD0-7F75-D9ECD6555BAA}"/>
              </a:ext>
            </a:extLst>
          </p:cNvPr>
          <p:cNvSpPr txBox="1"/>
          <p:nvPr/>
        </p:nvSpPr>
        <p:spPr>
          <a:xfrm>
            <a:off x="6477451" y="2595362"/>
            <a:ext cx="5001768" cy="646331"/>
          </a:xfrm>
          <a:prstGeom prst="rect">
            <a:avLst/>
          </a:prstGeom>
          <a:noFill/>
          <a:ln w="6350">
            <a:noFill/>
            <a:prstDash val="dash"/>
          </a:ln>
        </p:spPr>
        <p:txBody>
          <a:bodyPr wrap="square" lIns="0" tIns="0" rIns="0" bIns="0" rtlCol="0">
            <a:spAutoFit/>
          </a:bodyPr>
          <a:lstStyle/>
          <a:p>
            <a:r>
              <a:rPr lang="en-US" sz="1400" dirty="0">
                <a:solidFill>
                  <a:srgbClr val="000000"/>
                </a:solidFill>
                <a:effectLst/>
                <a:latin typeface="Arial" panose="020B0604020202020204" pitchFamily="34" charset="0"/>
              </a:rPr>
              <a:t>Once a voter is selected, the affirmation screen appears automatically. Voters can review and affirm eligibility in their preferred language, sign digitally, and submit in the eBook</a:t>
            </a:r>
            <a:endParaRPr lang="en-US"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1930F2C7-1733-C28B-288D-F8B59C0BD333}"/>
              </a:ext>
            </a:extLst>
          </p:cNvPr>
          <p:cNvSpPr txBox="1"/>
          <p:nvPr/>
        </p:nvSpPr>
        <p:spPr>
          <a:xfrm>
            <a:off x="6477450" y="2027990"/>
            <a:ext cx="5996489"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Simple Voter Affirmation</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8ABD7CAA-9AF4-263C-411B-8C2F3F037FD5}"/>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A2FF3706-4693-6D48-3D4B-797489872D4B}"/>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C294FC33-CA2F-1A67-6B6A-312731977A74}"/>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2C32A605-7CFE-5FB2-27F8-13E5566DD27A}"/>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4CF0DB00-5EB4-FC78-B17D-E11BD9D0ED2C}"/>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8E5852F-0D25-2B49-5882-7ED667618C06}"/>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F1E77641-3276-1E5B-02A3-667615412D12}"/>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0158D60-F592-C7A1-3E7B-65BE7EB22AEA}"/>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A75C5170-6D3D-D426-8ED4-C25C587B5BCB}"/>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B62B047-C3C9-423B-5318-344472F47893}"/>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15685B75-8DA0-783D-86D6-0B5065A3D06A}"/>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44D0981-983D-7D6E-F5E9-9EA0D30D5107}"/>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8077033E-044E-C12C-4651-3371AF65F04D}"/>
              </a:ext>
            </a:extLst>
          </p:cNvPr>
          <p:cNvSpPr txBox="1"/>
          <p:nvPr/>
        </p:nvSpPr>
        <p:spPr>
          <a:xfrm>
            <a:off x="6804474" y="3942510"/>
            <a:ext cx="1074057" cy="507831"/>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Automatic Affirmation Prompt</a:t>
            </a:r>
          </a:p>
        </p:txBody>
      </p:sp>
      <p:sp>
        <p:nvSpPr>
          <p:cNvPr id="66" name="TextBox 65">
            <a:extLst>
              <a:ext uri="{FF2B5EF4-FFF2-40B4-BE49-F238E27FC236}">
                <a16:creationId xmlns:a16="http://schemas.microsoft.com/office/drawing/2014/main" id="{06891C51-F978-1452-99C2-989B047FD71B}"/>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Language Toggle</a:t>
            </a:r>
          </a:p>
        </p:txBody>
      </p:sp>
      <p:sp>
        <p:nvSpPr>
          <p:cNvPr id="67" name="TextBox 66">
            <a:extLst>
              <a:ext uri="{FF2B5EF4-FFF2-40B4-BE49-F238E27FC236}">
                <a16:creationId xmlns:a16="http://schemas.microsoft.com/office/drawing/2014/main" id="{0F3F6BD9-079F-E2D6-6A9E-104EF189C81D}"/>
              </a:ext>
            </a:extLst>
          </p:cNvPr>
          <p:cNvSpPr txBox="1"/>
          <p:nvPr/>
        </p:nvSpPr>
        <p:spPr>
          <a:xfrm>
            <a:off x="9203112"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Digital Signature</a:t>
            </a:r>
          </a:p>
        </p:txBody>
      </p:sp>
      <p:sp>
        <p:nvSpPr>
          <p:cNvPr id="68" name="TextBox 67">
            <a:extLst>
              <a:ext uri="{FF2B5EF4-FFF2-40B4-BE49-F238E27FC236}">
                <a16:creationId xmlns:a16="http://schemas.microsoft.com/office/drawing/2014/main" id="{E92C4E22-07EF-DE76-F165-6DDBF4C57650}"/>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One-Tap Submission</a:t>
            </a:r>
          </a:p>
        </p:txBody>
      </p:sp>
      <p:sp>
        <p:nvSpPr>
          <p:cNvPr id="6" name="TextBox 5">
            <a:extLst>
              <a:ext uri="{FF2B5EF4-FFF2-40B4-BE49-F238E27FC236}">
                <a16:creationId xmlns:a16="http://schemas.microsoft.com/office/drawing/2014/main" id="{17E96CB4-DF1C-130B-2F3F-FD05A13CBF98}"/>
              </a:ext>
            </a:extLst>
          </p:cNvPr>
          <p:cNvSpPr txBox="1"/>
          <p:nvPr/>
        </p:nvSpPr>
        <p:spPr>
          <a:xfrm>
            <a:off x="6477450" y="4500441"/>
            <a:ext cx="5001768" cy="646331"/>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Bold’s </a:t>
            </a:r>
            <a:r>
              <a:rPr lang="en-US" sz="1400" b="1" dirty="0">
                <a:solidFill>
                  <a:srgbClr val="2E7FF5"/>
                </a:solidFill>
                <a:effectLst/>
                <a:latin typeface="Arial" panose="020B0604020202020204" pitchFamily="34" charset="0"/>
              </a:rPr>
              <a:t>EMS ensures each voter signs their affirmation digitally</a:t>
            </a:r>
            <a:r>
              <a:rPr lang="en-US" sz="1400" dirty="0">
                <a:effectLst/>
                <a:latin typeface="Arial" panose="020B0604020202020204" pitchFamily="34" charset="0"/>
              </a:rPr>
              <a:t>, creating a complete and verifiable record without slowing down the check-in process</a:t>
            </a:r>
            <a:endParaRPr lang="en-US" sz="1400" dirty="0">
              <a:latin typeface="Arial" panose="020B0604020202020204" pitchFamily="34" charset="0"/>
              <a:cs typeface="Arial" panose="020B0604020202020204" pitchFamily="34" charset="0"/>
            </a:endParaRPr>
          </a:p>
        </p:txBody>
      </p:sp>
      <p:pic>
        <p:nvPicPr>
          <p:cNvPr id="17" name="Graphic 16" descr="Radio microphone with solid fill">
            <a:extLst>
              <a:ext uri="{FF2B5EF4-FFF2-40B4-BE49-F238E27FC236}">
                <a16:creationId xmlns:a16="http://schemas.microsoft.com/office/drawing/2014/main" id="{F8BB1F4B-F737-2AA7-5503-5C280757B8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9492" y="3492850"/>
            <a:ext cx="302659" cy="302659"/>
          </a:xfrm>
          <a:prstGeom prst="rect">
            <a:avLst/>
          </a:prstGeom>
        </p:spPr>
      </p:pic>
      <p:pic>
        <p:nvPicPr>
          <p:cNvPr id="19" name="Graphic 18" descr="Double Tap Gesture with solid fill">
            <a:extLst>
              <a:ext uri="{FF2B5EF4-FFF2-40B4-BE49-F238E27FC236}">
                <a16:creationId xmlns:a16="http://schemas.microsoft.com/office/drawing/2014/main" id="{A102C86E-950F-6B33-70F0-D1E8538F3F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3610" y="3458330"/>
            <a:ext cx="371699" cy="371699"/>
          </a:xfrm>
          <a:prstGeom prst="rect">
            <a:avLst/>
          </a:prstGeom>
        </p:spPr>
      </p:pic>
      <p:pic>
        <p:nvPicPr>
          <p:cNvPr id="21" name="Graphic 20" descr="Pen with solid fill">
            <a:extLst>
              <a:ext uri="{FF2B5EF4-FFF2-40B4-BE49-F238E27FC236}">
                <a16:creationId xmlns:a16="http://schemas.microsoft.com/office/drawing/2014/main" id="{6722DC33-C41E-B22D-5D70-4E0D387D47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2079" y="3466118"/>
            <a:ext cx="356122" cy="356122"/>
          </a:xfrm>
          <a:prstGeom prst="rect">
            <a:avLst/>
          </a:prstGeom>
        </p:spPr>
      </p:pic>
      <p:pic>
        <p:nvPicPr>
          <p:cNvPr id="43" name="Graphic 42" descr="Inbox Check with solid fill">
            <a:extLst>
              <a:ext uri="{FF2B5EF4-FFF2-40B4-BE49-F238E27FC236}">
                <a16:creationId xmlns:a16="http://schemas.microsoft.com/office/drawing/2014/main" id="{E021DEFC-7752-836D-F40B-FB0412D960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3351" y="3436028"/>
            <a:ext cx="416302" cy="416302"/>
          </a:xfrm>
          <a:prstGeom prst="rect">
            <a:avLst/>
          </a:prstGeom>
        </p:spPr>
      </p:pic>
      <p:pic>
        <p:nvPicPr>
          <p:cNvPr id="7" name="Picture 6">
            <a:extLst>
              <a:ext uri="{FF2B5EF4-FFF2-40B4-BE49-F238E27FC236}">
                <a16:creationId xmlns:a16="http://schemas.microsoft.com/office/drawing/2014/main" id="{D8404019-5238-E1C3-3ECE-4FE0B718BDE6}"/>
              </a:ext>
            </a:extLst>
          </p:cNvPr>
          <p:cNvPicPr>
            <a:picLocks noChangeAspect="1"/>
          </p:cNvPicPr>
          <p:nvPr/>
        </p:nvPicPr>
        <p:blipFill rotWithShape="1">
          <a:blip r:embed="rId10">
            <a:extLst>
              <a:ext uri="{28A0092B-C50C-407E-A947-70E740481C1C}">
                <a14:useLocalDpi xmlns:a14="http://schemas.microsoft.com/office/drawing/2010/main" val="0"/>
              </a:ext>
            </a:extLst>
          </a:blip>
          <a:srcRect l="18508" t="14026" r="18666" b="17036"/>
          <a:stretch/>
        </p:blipFill>
        <p:spPr>
          <a:xfrm>
            <a:off x="381000" y="1495787"/>
            <a:ext cx="5872734" cy="4120154"/>
          </a:xfrm>
          <a:prstGeom prst="rect">
            <a:avLst/>
          </a:prstGeom>
        </p:spPr>
      </p:pic>
      <p:pic>
        <p:nvPicPr>
          <p:cNvPr id="10" name="Picture 9">
            <a:extLst>
              <a:ext uri="{FF2B5EF4-FFF2-40B4-BE49-F238E27FC236}">
                <a16:creationId xmlns:a16="http://schemas.microsoft.com/office/drawing/2014/main" id="{E7D6D360-D563-54CB-F943-4C3FE439F3E9}"/>
              </a:ext>
            </a:extLst>
          </p:cNvPr>
          <p:cNvPicPr>
            <a:picLocks noChangeAspect="1"/>
          </p:cNvPicPr>
          <p:nvPr/>
        </p:nvPicPr>
        <p:blipFill>
          <a:blip r:embed="rId11"/>
          <a:stretch>
            <a:fillRect/>
          </a:stretch>
        </p:blipFill>
        <p:spPr>
          <a:xfrm>
            <a:off x="632460" y="1735693"/>
            <a:ext cx="5394960" cy="3596640"/>
          </a:xfrm>
          <a:prstGeom prst="rect">
            <a:avLst/>
          </a:prstGeom>
        </p:spPr>
      </p:pic>
    </p:spTree>
    <p:extLst>
      <p:ext uri="{BB962C8B-B14F-4D97-AF65-F5344CB8AC3E}">
        <p14:creationId xmlns:p14="http://schemas.microsoft.com/office/powerpoint/2010/main" val="4222674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264AC-ED32-5702-2A0B-BFC5F088F0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C9CC2B-90AD-00E0-E310-A10DA139CF6E}"/>
              </a:ext>
            </a:extLst>
          </p:cNvPr>
          <p:cNvSpPr>
            <a:spLocks noGrp="1"/>
          </p:cNvSpPr>
          <p:nvPr>
            <p:ph type="sldNum" sz="quarter" idx="4"/>
          </p:nvPr>
        </p:nvSpPr>
        <p:spPr/>
        <p:txBody>
          <a:bodyPr/>
          <a:lstStyle/>
          <a:p>
            <a:fld id="{BE1867B5-C1A1-46CF-9517-8DF7752C1DA6}" type="slidenum">
              <a:rPr lang="en-US" smtClean="0"/>
              <a:pPr/>
              <a:t>13</a:t>
            </a:fld>
            <a:endParaRPr lang="en-US"/>
          </a:p>
        </p:txBody>
      </p:sp>
      <p:sp>
        <p:nvSpPr>
          <p:cNvPr id="3" name="Text Placeholder 2">
            <a:extLst>
              <a:ext uri="{FF2B5EF4-FFF2-40B4-BE49-F238E27FC236}">
                <a16:creationId xmlns:a16="http://schemas.microsoft.com/office/drawing/2014/main" id="{1C4BE449-EDE9-76DA-CFB1-FADB1D5929E9}"/>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BE777657-9D22-0FCE-7D27-1A3720F3507F}"/>
              </a:ext>
            </a:extLst>
          </p:cNvPr>
          <p:cNvSpPr>
            <a:spLocks noGrp="1"/>
          </p:cNvSpPr>
          <p:nvPr>
            <p:ph type="body" sz="quarter" idx="11"/>
          </p:nvPr>
        </p:nvSpPr>
        <p:spPr/>
        <p:txBody>
          <a:bodyPr/>
          <a:lstStyle/>
          <a:p>
            <a:r>
              <a:rPr lang="en-US" dirty="0"/>
              <a:t>EMS User-Interface Overview: Signature Review</a:t>
            </a:r>
          </a:p>
        </p:txBody>
      </p:sp>
      <p:sp>
        <p:nvSpPr>
          <p:cNvPr id="5" name="Text Placeholder 4">
            <a:extLst>
              <a:ext uri="{FF2B5EF4-FFF2-40B4-BE49-F238E27FC236}">
                <a16:creationId xmlns:a16="http://schemas.microsoft.com/office/drawing/2014/main" id="{F8F6B779-66D1-A755-B278-D637D59DF41A}"/>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1" name="TextBox 40">
            <a:extLst>
              <a:ext uri="{FF2B5EF4-FFF2-40B4-BE49-F238E27FC236}">
                <a16:creationId xmlns:a16="http://schemas.microsoft.com/office/drawing/2014/main" id="{530FEC5B-1047-0BE8-2727-88F037B06524}"/>
              </a:ext>
            </a:extLst>
          </p:cNvPr>
          <p:cNvSpPr txBox="1"/>
          <p:nvPr/>
        </p:nvSpPr>
        <p:spPr>
          <a:xfrm>
            <a:off x="6477450" y="2595362"/>
            <a:ext cx="5001768" cy="646331"/>
          </a:xfrm>
          <a:prstGeom prst="rect">
            <a:avLst/>
          </a:prstGeom>
          <a:noFill/>
          <a:ln w="6350">
            <a:noFill/>
            <a:prstDash val="dash"/>
          </a:ln>
        </p:spPr>
        <p:txBody>
          <a:bodyPr wrap="square" lIns="0" tIns="0" rIns="0" bIns="0" rtlCol="0">
            <a:spAutoFit/>
          </a:bodyPr>
          <a:lstStyle/>
          <a:p>
            <a:r>
              <a:rPr lang="en-US" sz="1400" dirty="0">
                <a:solidFill>
                  <a:srgbClr val="000000"/>
                </a:solidFill>
                <a:latin typeface="Arial" panose="020B0604020202020204" pitchFamily="34" charset="0"/>
                <a:cs typeface="Arial" panose="020B0604020202020204" pitchFamily="34" charset="0"/>
              </a:rPr>
              <a:t>After a voter signs their affirmation, the signature review screen allows poll workers to submit the check-in and initial the record while EMS builds a signature database for future use</a:t>
            </a:r>
            <a:endParaRPr lang="en-US"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3467D87-67B3-52CF-A9E1-00CF585544B2}"/>
              </a:ext>
            </a:extLst>
          </p:cNvPr>
          <p:cNvSpPr txBox="1"/>
          <p:nvPr/>
        </p:nvSpPr>
        <p:spPr>
          <a:xfrm>
            <a:off x="6477450" y="2027990"/>
            <a:ext cx="5996489"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Secure Voter Check-In</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2A9F90A9-5DCB-4CCD-793F-CB43E5E1CDA6}"/>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CA00DABC-5787-8E21-6BC8-4EAE04E38491}"/>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AC4E75ED-84A2-5BA4-E15B-4CDB2FD1FBBC}"/>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40FAFF23-311C-27E8-26D3-D8D3C12042CE}"/>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44AB3CCC-5058-B6B8-F974-C6CEBA2469FF}"/>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462E2F8-F902-86FE-6595-B8E066C5BDDB}"/>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E4B77F69-2D5F-B87E-EE20-40B8B41D67A8}"/>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CC6AAC-EA12-242D-3AE6-4E23EAE8CE33}"/>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5328E551-6034-4D15-4991-DDD7784B6482}"/>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C5FA1F2-C79B-70D5-B6A8-DF5968CC3AE3}"/>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22F3320F-5BE5-B78F-CDC8-403FCD1815A1}"/>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101DD16-013F-4E04-2332-20CEB02ADEEF}"/>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DD6F84A-170B-A0F6-9AA8-1C160C7E1982}"/>
              </a:ext>
            </a:extLst>
          </p:cNvPr>
          <p:cNvSpPr txBox="1"/>
          <p:nvPr/>
        </p:nvSpPr>
        <p:spPr>
          <a:xfrm>
            <a:off x="6804474"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Signature Review</a:t>
            </a:r>
          </a:p>
        </p:txBody>
      </p:sp>
      <p:sp>
        <p:nvSpPr>
          <p:cNvPr id="66" name="TextBox 65">
            <a:extLst>
              <a:ext uri="{FF2B5EF4-FFF2-40B4-BE49-F238E27FC236}">
                <a16:creationId xmlns:a16="http://schemas.microsoft.com/office/drawing/2014/main" id="{BDA3698D-7D97-2856-3A48-84A539904AEA}"/>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Poll Worker</a:t>
            </a:r>
            <a:br>
              <a:rPr lang="en-US" sz="1100" b="1" dirty="0">
                <a:solidFill>
                  <a:srgbClr val="005FAF"/>
                </a:solidFill>
                <a:latin typeface="Arial" panose="020B0604020202020204" pitchFamily="34" charset="0"/>
                <a:cs typeface="Arial" panose="020B0604020202020204" pitchFamily="34" charset="0"/>
              </a:rPr>
            </a:br>
            <a:r>
              <a:rPr lang="en-US" sz="1100" b="1" dirty="0">
                <a:solidFill>
                  <a:srgbClr val="005FAF"/>
                </a:solidFill>
                <a:latin typeface="Arial" panose="020B0604020202020204" pitchFamily="34" charset="0"/>
                <a:cs typeface="Arial" panose="020B0604020202020204" pitchFamily="34" charset="0"/>
              </a:rPr>
              <a:t>Initials </a:t>
            </a:r>
          </a:p>
        </p:txBody>
      </p:sp>
      <p:sp>
        <p:nvSpPr>
          <p:cNvPr id="67" name="TextBox 66">
            <a:extLst>
              <a:ext uri="{FF2B5EF4-FFF2-40B4-BE49-F238E27FC236}">
                <a16:creationId xmlns:a16="http://schemas.microsoft.com/office/drawing/2014/main" id="{9FBD0B14-0634-33CE-7640-B48728873151}"/>
              </a:ext>
            </a:extLst>
          </p:cNvPr>
          <p:cNvSpPr txBox="1"/>
          <p:nvPr/>
        </p:nvSpPr>
        <p:spPr>
          <a:xfrm>
            <a:off x="9203112"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Check-In Submission</a:t>
            </a:r>
          </a:p>
        </p:txBody>
      </p:sp>
      <p:sp>
        <p:nvSpPr>
          <p:cNvPr id="68" name="TextBox 67">
            <a:extLst>
              <a:ext uri="{FF2B5EF4-FFF2-40B4-BE49-F238E27FC236}">
                <a16:creationId xmlns:a16="http://schemas.microsoft.com/office/drawing/2014/main" id="{6316EBE5-50AF-859D-0F5B-3143F5B44510}"/>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Audit-Ready Record</a:t>
            </a:r>
          </a:p>
        </p:txBody>
      </p:sp>
      <p:sp>
        <p:nvSpPr>
          <p:cNvPr id="6" name="TextBox 5">
            <a:extLst>
              <a:ext uri="{FF2B5EF4-FFF2-40B4-BE49-F238E27FC236}">
                <a16:creationId xmlns:a16="http://schemas.microsoft.com/office/drawing/2014/main" id="{A5E461FE-D3BA-1F4E-FE32-C9F9FF9A5FAF}"/>
              </a:ext>
            </a:extLst>
          </p:cNvPr>
          <p:cNvSpPr txBox="1"/>
          <p:nvPr/>
        </p:nvSpPr>
        <p:spPr>
          <a:xfrm>
            <a:off x="6477450" y="4500441"/>
            <a:ext cx="5001768" cy="861774"/>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Bold’s </a:t>
            </a:r>
            <a:r>
              <a:rPr lang="en-US" sz="1400" b="1" dirty="0">
                <a:solidFill>
                  <a:srgbClr val="2E7FF5"/>
                </a:solidFill>
                <a:effectLst/>
                <a:latin typeface="Arial" panose="020B0604020202020204" pitchFamily="34" charset="0"/>
              </a:rPr>
              <a:t>EMS creates a complete, verifiable check-in record</a:t>
            </a:r>
            <a:r>
              <a:rPr lang="en-US" sz="1400" dirty="0">
                <a:effectLst/>
                <a:latin typeface="Arial" panose="020B0604020202020204" pitchFamily="34" charset="0"/>
              </a:rPr>
              <a:t> by capturing both the voter’s signature and poll worker’s initials; ensuring every record is complete and ready for post-election reporting</a:t>
            </a:r>
            <a:endParaRPr lang="en-US" sz="1400" dirty="0">
              <a:latin typeface="Arial" panose="020B0604020202020204" pitchFamily="34" charset="0"/>
              <a:cs typeface="Arial" panose="020B0604020202020204" pitchFamily="34" charset="0"/>
            </a:endParaRPr>
          </a:p>
        </p:txBody>
      </p:sp>
      <p:pic>
        <p:nvPicPr>
          <p:cNvPr id="11" name="Graphic 10" descr="Bank outline">
            <a:extLst>
              <a:ext uri="{FF2B5EF4-FFF2-40B4-BE49-F238E27FC236}">
                <a16:creationId xmlns:a16="http://schemas.microsoft.com/office/drawing/2014/main" id="{61AA0D68-1172-A4DA-A4E2-CB7CE7C7F8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4581" y="3419301"/>
            <a:ext cx="449756" cy="449756"/>
          </a:xfrm>
          <a:prstGeom prst="rect">
            <a:avLst/>
          </a:prstGeom>
        </p:spPr>
      </p:pic>
      <p:pic>
        <p:nvPicPr>
          <p:cNvPr id="14" name="Graphic 13" descr="Scribble with solid fill">
            <a:extLst>
              <a:ext uri="{FF2B5EF4-FFF2-40B4-BE49-F238E27FC236}">
                <a16:creationId xmlns:a16="http://schemas.microsoft.com/office/drawing/2014/main" id="{AD3DE5A0-91F2-9040-4553-E30F0AD32E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7712" y="3461070"/>
            <a:ext cx="366218" cy="366218"/>
          </a:xfrm>
          <a:prstGeom prst="rect">
            <a:avLst/>
          </a:prstGeom>
        </p:spPr>
      </p:pic>
      <p:pic>
        <p:nvPicPr>
          <p:cNvPr id="18" name="Graphic 17" descr="Boardroom with solid fill">
            <a:extLst>
              <a:ext uri="{FF2B5EF4-FFF2-40B4-BE49-F238E27FC236}">
                <a16:creationId xmlns:a16="http://schemas.microsoft.com/office/drawing/2014/main" id="{56355322-D980-359E-1330-3BA52853D4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89640" y="3392317"/>
            <a:ext cx="503725" cy="503725"/>
          </a:xfrm>
          <a:prstGeom prst="rect">
            <a:avLst/>
          </a:prstGeom>
        </p:spPr>
      </p:pic>
      <p:pic>
        <p:nvPicPr>
          <p:cNvPr id="22" name="Graphic 21" descr="Checkbox Checked with solid fill">
            <a:extLst>
              <a:ext uri="{FF2B5EF4-FFF2-40B4-BE49-F238E27FC236}">
                <a16:creationId xmlns:a16="http://schemas.microsoft.com/office/drawing/2014/main" id="{30477165-E6CF-B831-F627-1DEA53337D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4687" y="3428726"/>
            <a:ext cx="430907" cy="430907"/>
          </a:xfrm>
          <a:prstGeom prst="rect">
            <a:avLst/>
          </a:prstGeom>
        </p:spPr>
      </p:pic>
      <p:grpSp>
        <p:nvGrpSpPr>
          <p:cNvPr id="16" name="Group 15">
            <a:extLst>
              <a:ext uri="{FF2B5EF4-FFF2-40B4-BE49-F238E27FC236}">
                <a16:creationId xmlns:a16="http://schemas.microsoft.com/office/drawing/2014/main" id="{6F169B57-889F-43BE-9B2C-C36FAE8460A2}"/>
              </a:ext>
            </a:extLst>
          </p:cNvPr>
          <p:cNvGrpSpPr/>
          <p:nvPr/>
        </p:nvGrpSpPr>
        <p:grpSpPr>
          <a:xfrm>
            <a:off x="381000" y="1495787"/>
            <a:ext cx="5872734" cy="4120154"/>
            <a:chOff x="381000" y="1495787"/>
            <a:chExt cx="5872734" cy="4120154"/>
          </a:xfrm>
        </p:grpSpPr>
        <p:pic>
          <p:nvPicPr>
            <p:cNvPr id="108" name="Picture 107">
              <a:extLst>
                <a:ext uri="{FF2B5EF4-FFF2-40B4-BE49-F238E27FC236}">
                  <a16:creationId xmlns:a16="http://schemas.microsoft.com/office/drawing/2014/main" id="{4605D943-CDE5-0212-6737-E075E4F9FBC9}"/>
                </a:ext>
              </a:extLst>
            </p:cNvPr>
            <p:cNvPicPr>
              <a:picLocks noChangeAspect="1"/>
            </p:cNvPicPr>
            <p:nvPr/>
          </p:nvPicPr>
          <p:blipFill rotWithShape="1">
            <a:blip r:embed="rId10">
              <a:extLst>
                <a:ext uri="{28A0092B-C50C-407E-A947-70E740481C1C}">
                  <a14:useLocalDpi xmlns:a14="http://schemas.microsoft.com/office/drawing/2010/main" val="0"/>
                </a:ext>
              </a:extLst>
            </a:blip>
            <a:srcRect l="18508" t="14026" r="18666" b="17036"/>
            <a:stretch/>
          </p:blipFill>
          <p:spPr>
            <a:xfrm>
              <a:off x="381000" y="1495787"/>
              <a:ext cx="5872734" cy="4120154"/>
            </a:xfrm>
            <a:prstGeom prst="rect">
              <a:avLst/>
            </a:prstGeom>
          </p:spPr>
        </p:pic>
        <p:pic>
          <p:nvPicPr>
            <p:cNvPr id="9" name="Picture 8">
              <a:extLst>
                <a:ext uri="{FF2B5EF4-FFF2-40B4-BE49-F238E27FC236}">
                  <a16:creationId xmlns:a16="http://schemas.microsoft.com/office/drawing/2014/main" id="{B327F301-D720-4EFF-B2F8-643996F6951B}"/>
                </a:ext>
              </a:extLst>
            </p:cNvPr>
            <p:cNvPicPr>
              <a:picLocks noChangeAspect="1"/>
            </p:cNvPicPr>
            <p:nvPr/>
          </p:nvPicPr>
          <p:blipFill>
            <a:blip r:embed="rId11"/>
            <a:stretch>
              <a:fillRect/>
            </a:stretch>
          </p:blipFill>
          <p:spPr>
            <a:xfrm>
              <a:off x="632460" y="1735693"/>
              <a:ext cx="5394960" cy="3596640"/>
            </a:xfrm>
            <a:prstGeom prst="rect">
              <a:avLst/>
            </a:prstGeom>
          </p:spPr>
        </p:pic>
      </p:grpSp>
    </p:spTree>
    <p:extLst>
      <p:ext uri="{BB962C8B-B14F-4D97-AF65-F5344CB8AC3E}">
        <p14:creationId xmlns:p14="http://schemas.microsoft.com/office/powerpoint/2010/main" val="1947026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3E3C0-7D50-140A-6D55-E7A4589BC4A6}"/>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C7335B44-F631-0347-DF0B-7478C851C386}"/>
              </a:ext>
            </a:extLst>
          </p:cNvPr>
          <p:cNvGrpSpPr/>
          <p:nvPr/>
        </p:nvGrpSpPr>
        <p:grpSpPr>
          <a:xfrm>
            <a:off x="1400235" y="999197"/>
            <a:ext cx="4846320" cy="3400049"/>
            <a:chOff x="1400235" y="999197"/>
            <a:chExt cx="4846320" cy="3400049"/>
          </a:xfrm>
        </p:grpSpPr>
        <p:pic>
          <p:nvPicPr>
            <p:cNvPr id="29" name="Picture 28">
              <a:extLst>
                <a:ext uri="{FF2B5EF4-FFF2-40B4-BE49-F238E27FC236}">
                  <a16:creationId xmlns:a16="http://schemas.microsoft.com/office/drawing/2014/main" id="{83F35593-0900-676D-E1E3-B7AB4BD3E4E8}"/>
                </a:ext>
              </a:extLst>
            </p:cNvPr>
            <p:cNvPicPr>
              <a:picLocks noChangeAspect="1"/>
            </p:cNvPicPr>
            <p:nvPr/>
          </p:nvPicPr>
          <p:blipFill>
            <a:blip r:embed="rId2"/>
            <a:stretch>
              <a:fillRect/>
            </a:stretch>
          </p:blipFill>
          <p:spPr>
            <a:xfrm>
              <a:off x="1607746" y="1213840"/>
              <a:ext cx="4452050" cy="2968033"/>
            </a:xfrm>
            <a:prstGeom prst="rect">
              <a:avLst/>
            </a:prstGeom>
          </p:spPr>
        </p:pic>
        <p:pic>
          <p:nvPicPr>
            <p:cNvPr id="24" name="Picture 23">
              <a:extLst>
                <a:ext uri="{FF2B5EF4-FFF2-40B4-BE49-F238E27FC236}">
                  <a16:creationId xmlns:a16="http://schemas.microsoft.com/office/drawing/2014/main" id="{C6A35022-7A51-BC2E-092E-359B01BBBD30}"/>
                </a:ext>
              </a:extLst>
            </p:cNvPr>
            <p:cNvPicPr>
              <a:picLocks noChangeAspect="1"/>
            </p:cNvPicPr>
            <p:nvPr/>
          </p:nvPicPr>
          <p:blipFill rotWithShape="1">
            <a:blip r:embed="rId3">
              <a:extLst>
                <a:ext uri="{28A0092B-C50C-407E-A947-70E740481C1C}">
                  <a14:useLocalDpi xmlns:a14="http://schemas.microsoft.com/office/drawing/2010/main" val="0"/>
                </a:ext>
              </a:extLst>
            </a:blip>
            <a:srcRect l="18508" t="14026" r="18666" b="17036"/>
            <a:stretch/>
          </p:blipFill>
          <p:spPr>
            <a:xfrm>
              <a:off x="1400235" y="999197"/>
              <a:ext cx="4846320" cy="3400049"/>
            </a:xfrm>
            <a:prstGeom prst="rect">
              <a:avLst/>
            </a:prstGeom>
          </p:spPr>
        </p:pic>
      </p:grpSp>
      <p:sp>
        <p:nvSpPr>
          <p:cNvPr id="2" name="Slide Number Placeholder 1">
            <a:extLst>
              <a:ext uri="{FF2B5EF4-FFF2-40B4-BE49-F238E27FC236}">
                <a16:creationId xmlns:a16="http://schemas.microsoft.com/office/drawing/2014/main" id="{79E6F11B-A727-B5F7-F556-66F889C85FFC}"/>
              </a:ext>
            </a:extLst>
          </p:cNvPr>
          <p:cNvSpPr>
            <a:spLocks noGrp="1"/>
          </p:cNvSpPr>
          <p:nvPr>
            <p:ph type="sldNum" sz="quarter" idx="4"/>
          </p:nvPr>
        </p:nvSpPr>
        <p:spPr/>
        <p:txBody>
          <a:bodyPr/>
          <a:lstStyle/>
          <a:p>
            <a:fld id="{BE1867B5-C1A1-46CF-9517-8DF7752C1DA6}" type="slidenum">
              <a:rPr lang="en-US" smtClean="0"/>
              <a:pPr/>
              <a:t>14</a:t>
            </a:fld>
            <a:endParaRPr lang="en-US"/>
          </a:p>
        </p:txBody>
      </p:sp>
      <p:sp>
        <p:nvSpPr>
          <p:cNvPr id="3" name="Text Placeholder 2">
            <a:extLst>
              <a:ext uri="{FF2B5EF4-FFF2-40B4-BE49-F238E27FC236}">
                <a16:creationId xmlns:a16="http://schemas.microsoft.com/office/drawing/2014/main" id="{1D4B01DE-F547-F8D2-C889-437E5DBE290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825945F2-3080-342A-0FFC-F795BC973743}"/>
              </a:ext>
            </a:extLst>
          </p:cNvPr>
          <p:cNvSpPr>
            <a:spLocks noGrp="1"/>
          </p:cNvSpPr>
          <p:nvPr>
            <p:ph type="body" sz="quarter" idx="11"/>
          </p:nvPr>
        </p:nvSpPr>
        <p:spPr/>
        <p:txBody>
          <a:bodyPr/>
          <a:lstStyle/>
          <a:p>
            <a:r>
              <a:rPr lang="en-US" dirty="0"/>
              <a:t>EMS User-Interface Overview: Absentee &amp; Early Voter Tracking</a:t>
            </a:r>
          </a:p>
        </p:txBody>
      </p:sp>
      <p:sp>
        <p:nvSpPr>
          <p:cNvPr id="5" name="Text Placeholder 4">
            <a:extLst>
              <a:ext uri="{FF2B5EF4-FFF2-40B4-BE49-F238E27FC236}">
                <a16:creationId xmlns:a16="http://schemas.microsoft.com/office/drawing/2014/main" id="{A7B6ABE1-9667-24A1-60B3-3D535D90E2B3}"/>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1" name="TextBox 40">
            <a:extLst>
              <a:ext uri="{FF2B5EF4-FFF2-40B4-BE49-F238E27FC236}">
                <a16:creationId xmlns:a16="http://schemas.microsoft.com/office/drawing/2014/main" id="{C16530DB-D034-3783-6618-DCF455B603AF}"/>
              </a:ext>
            </a:extLst>
          </p:cNvPr>
          <p:cNvSpPr txBox="1"/>
          <p:nvPr/>
        </p:nvSpPr>
        <p:spPr>
          <a:xfrm>
            <a:off x="6477450" y="2595362"/>
            <a:ext cx="5001768" cy="861774"/>
          </a:xfrm>
          <a:prstGeom prst="rect">
            <a:avLst/>
          </a:prstGeom>
          <a:noFill/>
          <a:ln w="6350">
            <a:noFill/>
            <a:prstDash val="dash"/>
          </a:ln>
        </p:spPr>
        <p:txBody>
          <a:bodyPr wrap="square" lIns="0" tIns="0" rIns="0" bIns="0" rtlCol="0">
            <a:spAutoFit/>
          </a:bodyPr>
          <a:lstStyle/>
          <a:p>
            <a:r>
              <a:rPr lang="en-US" sz="1400" dirty="0">
                <a:solidFill>
                  <a:srgbClr val="000000"/>
                </a:solidFill>
                <a:effectLst/>
                <a:latin typeface="Arial" panose="020B0604020202020204" pitchFamily="34" charset="0"/>
              </a:rPr>
              <a:t>Bold’s EMS allows users to pre-mark voters as absentee or early before Election Day. Once marked, these voter statuses are instantly visible to poll workers at check-in ensuring accurate records and preventing duplicate voting</a:t>
            </a:r>
            <a:endParaRPr lang="en-US"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3675575-A796-3CBC-5CAF-DDDC27BC5DE6}"/>
              </a:ext>
            </a:extLst>
          </p:cNvPr>
          <p:cNvSpPr txBox="1"/>
          <p:nvPr/>
        </p:nvSpPr>
        <p:spPr>
          <a:xfrm>
            <a:off x="6477450" y="2027990"/>
            <a:ext cx="5996489"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Voter Status Management</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EC7D1453-771F-F7B8-45C1-1DBB35FEB166}"/>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9F6CAE1F-34A0-9FF9-7F45-A09A4ED4254B}"/>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8804DF93-5E40-0EEE-E6C3-F71E8EBE95D1}"/>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4340B210-A0FA-3C0A-A0E4-629B8878BB3B}"/>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2F67B9BE-D0B2-0103-1456-D75B2A7CF7DB}"/>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333F0C3-A972-7531-D0D8-ECD978A1A80C}"/>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B1DD6885-20DA-D745-0F16-7BF1ECC918F7}"/>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49C5B97-DF46-E5EF-D142-1B74CCD9A358}"/>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029365DF-FE3A-5AFE-EB3E-6C43CDC1F6D0}"/>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1F26D10-EE9D-CBE7-1CDD-B7976FACFA68}"/>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F9539262-3815-63B8-5FEC-D6D0A9D2161E}"/>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1F5E1DE-3E1B-3CEE-A67C-3A63069E155A}"/>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B9BDA7A5-39C2-232C-5F6A-2A189FCD2175}"/>
              </a:ext>
            </a:extLst>
          </p:cNvPr>
          <p:cNvSpPr txBox="1"/>
          <p:nvPr/>
        </p:nvSpPr>
        <p:spPr>
          <a:xfrm>
            <a:off x="6804474"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Pre-Marked Voter Status</a:t>
            </a:r>
          </a:p>
        </p:txBody>
      </p:sp>
      <p:sp>
        <p:nvSpPr>
          <p:cNvPr id="66" name="TextBox 65">
            <a:extLst>
              <a:ext uri="{FF2B5EF4-FFF2-40B4-BE49-F238E27FC236}">
                <a16:creationId xmlns:a16="http://schemas.microsoft.com/office/drawing/2014/main" id="{9018AAD7-537F-F783-4789-E10D0A51F4FF}"/>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Visible at Check-In</a:t>
            </a:r>
          </a:p>
        </p:txBody>
      </p:sp>
      <p:sp>
        <p:nvSpPr>
          <p:cNvPr id="67" name="TextBox 66">
            <a:extLst>
              <a:ext uri="{FF2B5EF4-FFF2-40B4-BE49-F238E27FC236}">
                <a16:creationId xmlns:a16="http://schemas.microsoft.com/office/drawing/2014/main" id="{E4E696C8-29F3-216A-65CC-398C49718438}"/>
              </a:ext>
            </a:extLst>
          </p:cNvPr>
          <p:cNvSpPr txBox="1"/>
          <p:nvPr/>
        </p:nvSpPr>
        <p:spPr>
          <a:xfrm>
            <a:off x="9203112"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Prevents Double Voting</a:t>
            </a:r>
          </a:p>
        </p:txBody>
      </p:sp>
      <p:sp>
        <p:nvSpPr>
          <p:cNvPr id="68" name="TextBox 67">
            <a:extLst>
              <a:ext uri="{FF2B5EF4-FFF2-40B4-BE49-F238E27FC236}">
                <a16:creationId xmlns:a16="http://schemas.microsoft.com/office/drawing/2014/main" id="{97C929E5-B564-7B45-8866-4A3137F97830}"/>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Maintains Data Integrity</a:t>
            </a:r>
          </a:p>
        </p:txBody>
      </p:sp>
      <p:sp>
        <p:nvSpPr>
          <p:cNvPr id="6" name="TextBox 5">
            <a:extLst>
              <a:ext uri="{FF2B5EF4-FFF2-40B4-BE49-F238E27FC236}">
                <a16:creationId xmlns:a16="http://schemas.microsoft.com/office/drawing/2014/main" id="{D9C83172-3C47-7157-5CEF-B5A3FD729864}"/>
              </a:ext>
            </a:extLst>
          </p:cNvPr>
          <p:cNvSpPr txBox="1"/>
          <p:nvPr/>
        </p:nvSpPr>
        <p:spPr>
          <a:xfrm>
            <a:off x="6477450" y="4500441"/>
            <a:ext cx="5001768" cy="861774"/>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Managing absentee and early voters in EMS gives your election team complete visibility and prevents duplicate voting. It’s </a:t>
            </a:r>
            <a:r>
              <a:rPr lang="en-US" sz="1400" b="1" dirty="0">
                <a:solidFill>
                  <a:srgbClr val="2E7FF5"/>
                </a:solidFill>
                <a:effectLst/>
                <a:latin typeface="Arial" panose="020B0604020202020204" pitchFamily="34" charset="0"/>
              </a:rPr>
              <a:t>seamless for poll workers and built to maintain record integrity across all voter statuses</a:t>
            </a:r>
            <a:endParaRPr lang="en-US" sz="1400" b="1" dirty="0">
              <a:solidFill>
                <a:srgbClr val="2E7FF5"/>
              </a:solidFill>
              <a:latin typeface="Arial" panose="020B0604020202020204" pitchFamily="34" charset="0"/>
              <a:cs typeface="Arial" panose="020B0604020202020204" pitchFamily="34" charset="0"/>
            </a:endParaRPr>
          </a:p>
        </p:txBody>
      </p:sp>
      <p:pic>
        <p:nvPicPr>
          <p:cNvPr id="28" name="Graphic 27" descr="Lock with solid fill">
            <a:extLst>
              <a:ext uri="{FF2B5EF4-FFF2-40B4-BE49-F238E27FC236}">
                <a16:creationId xmlns:a16="http://schemas.microsoft.com/office/drawing/2014/main" id="{593E8672-B2D5-B24E-AD15-F1F9856DA7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4581" y="3419301"/>
            <a:ext cx="449756" cy="449756"/>
          </a:xfrm>
          <a:prstGeom prst="rect">
            <a:avLst/>
          </a:prstGeom>
        </p:spPr>
      </p:pic>
      <p:pic>
        <p:nvPicPr>
          <p:cNvPr id="30" name="Graphic 29" descr="No sign with solid fill">
            <a:extLst>
              <a:ext uri="{FF2B5EF4-FFF2-40B4-BE49-F238E27FC236}">
                <a16:creationId xmlns:a16="http://schemas.microsoft.com/office/drawing/2014/main" id="{812D8088-C2A4-80BA-F726-6A475517DE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44273" y="3448312"/>
            <a:ext cx="391734" cy="391734"/>
          </a:xfrm>
          <a:prstGeom prst="rect">
            <a:avLst/>
          </a:prstGeom>
        </p:spPr>
      </p:pic>
      <p:pic>
        <p:nvPicPr>
          <p:cNvPr id="32" name="Graphic 31" descr="Completed with solid fill">
            <a:extLst>
              <a:ext uri="{FF2B5EF4-FFF2-40B4-BE49-F238E27FC236}">
                <a16:creationId xmlns:a16="http://schemas.microsoft.com/office/drawing/2014/main" id="{A1C83D30-AA31-1E62-CCC0-A90C1E29C9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89640" y="3392317"/>
            <a:ext cx="503725" cy="503725"/>
          </a:xfrm>
          <a:prstGeom prst="rect">
            <a:avLst/>
          </a:prstGeom>
        </p:spPr>
      </p:pic>
      <p:pic>
        <p:nvPicPr>
          <p:cNvPr id="34" name="Graphic 33" descr="Magnifying glass with solid fill">
            <a:extLst>
              <a:ext uri="{FF2B5EF4-FFF2-40B4-BE49-F238E27FC236}">
                <a16:creationId xmlns:a16="http://schemas.microsoft.com/office/drawing/2014/main" id="{8B112DCC-49A9-1A1E-732B-6F0FA4F9BC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57712" y="3461070"/>
            <a:ext cx="366218" cy="366218"/>
          </a:xfrm>
          <a:prstGeom prst="rect">
            <a:avLst/>
          </a:prstGeom>
        </p:spPr>
      </p:pic>
      <p:grpSp>
        <p:nvGrpSpPr>
          <p:cNvPr id="56" name="Group 55">
            <a:extLst>
              <a:ext uri="{FF2B5EF4-FFF2-40B4-BE49-F238E27FC236}">
                <a16:creationId xmlns:a16="http://schemas.microsoft.com/office/drawing/2014/main" id="{AF7F9AE7-AE41-CB9C-A917-8DD77F59696E}"/>
              </a:ext>
            </a:extLst>
          </p:cNvPr>
          <p:cNvGrpSpPr/>
          <p:nvPr/>
        </p:nvGrpSpPr>
        <p:grpSpPr>
          <a:xfrm>
            <a:off x="381000" y="2772152"/>
            <a:ext cx="4846320" cy="3400049"/>
            <a:chOff x="381000" y="2772152"/>
            <a:chExt cx="4846320" cy="3400049"/>
          </a:xfrm>
        </p:grpSpPr>
        <p:pic>
          <p:nvPicPr>
            <p:cNvPr id="36" name="Picture 35">
              <a:extLst>
                <a:ext uri="{FF2B5EF4-FFF2-40B4-BE49-F238E27FC236}">
                  <a16:creationId xmlns:a16="http://schemas.microsoft.com/office/drawing/2014/main" id="{48E48B6A-150E-B9F6-3501-90AA75783E51}"/>
                </a:ext>
              </a:extLst>
            </p:cNvPr>
            <p:cNvPicPr>
              <a:picLocks noChangeAspect="1"/>
            </p:cNvPicPr>
            <p:nvPr/>
          </p:nvPicPr>
          <p:blipFill rotWithShape="1">
            <a:blip r:embed="rId3">
              <a:extLst>
                <a:ext uri="{28A0092B-C50C-407E-A947-70E740481C1C}">
                  <a14:useLocalDpi xmlns:a14="http://schemas.microsoft.com/office/drawing/2010/main" val="0"/>
                </a:ext>
              </a:extLst>
            </a:blip>
            <a:srcRect l="18508" t="14026" r="18666" b="17036"/>
            <a:stretch/>
          </p:blipFill>
          <p:spPr>
            <a:xfrm>
              <a:off x="381000" y="2772152"/>
              <a:ext cx="4846320" cy="3400049"/>
            </a:xfrm>
            <a:prstGeom prst="rect">
              <a:avLst/>
            </a:prstGeom>
          </p:spPr>
        </p:pic>
        <p:pic>
          <p:nvPicPr>
            <p:cNvPr id="43" name="Picture 42">
              <a:extLst>
                <a:ext uri="{FF2B5EF4-FFF2-40B4-BE49-F238E27FC236}">
                  <a16:creationId xmlns:a16="http://schemas.microsoft.com/office/drawing/2014/main" id="{1FBBB1C5-46DA-C8FE-89DB-750DEC12FA75}"/>
                </a:ext>
              </a:extLst>
            </p:cNvPr>
            <p:cNvPicPr>
              <a:picLocks noChangeAspect="1"/>
            </p:cNvPicPr>
            <p:nvPr/>
          </p:nvPicPr>
          <p:blipFill>
            <a:blip r:embed="rId12"/>
            <a:stretch>
              <a:fillRect/>
            </a:stretch>
          </p:blipFill>
          <p:spPr>
            <a:xfrm>
              <a:off x="588511" y="2986795"/>
              <a:ext cx="4452050" cy="2968033"/>
            </a:xfrm>
            <a:prstGeom prst="rect">
              <a:avLst/>
            </a:prstGeom>
          </p:spPr>
        </p:pic>
      </p:grpSp>
    </p:spTree>
    <p:extLst>
      <p:ext uri="{BB962C8B-B14F-4D97-AF65-F5344CB8AC3E}">
        <p14:creationId xmlns:p14="http://schemas.microsoft.com/office/powerpoint/2010/main" val="2570693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C14C-084E-E788-A6C6-82CFEA9FD6A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645506-328B-947B-161B-F55E59C47F4D}"/>
              </a:ext>
            </a:extLst>
          </p:cNvPr>
          <p:cNvSpPr>
            <a:spLocks noGrp="1"/>
          </p:cNvSpPr>
          <p:nvPr>
            <p:ph type="sldNum" sz="quarter" idx="4"/>
          </p:nvPr>
        </p:nvSpPr>
        <p:spPr/>
        <p:txBody>
          <a:bodyPr/>
          <a:lstStyle/>
          <a:p>
            <a:fld id="{BE1867B5-C1A1-46CF-9517-8DF7752C1DA6}" type="slidenum">
              <a:rPr lang="en-US" smtClean="0"/>
              <a:pPr/>
              <a:t>15</a:t>
            </a:fld>
            <a:endParaRPr lang="en-US"/>
          </a:p>
        </p:txBody>
      </p:sp>
      <p:sp>
        <p:nvSpPr>
          <p:cNvPr id="3" name="Text Placeholder 2">
            <a:extLst>
              <a:ext uri="{FF2B5EF4-FFF2-40B4-BE49-F238E27FC236}">
                <a16:creationId xmlns:a16="http://schemas.microsoft.com/office/drawing/2014/main" id="{AA78BA18-14B6-0678-5830-B1C225D01D18}"/>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D2AEB28-BB42-715E-4408-6444D62746BE}"/>
              </a:ext>
            </a:extLst>
          </p:cNvPr>
          <p:cNvSpPr>
            <a:spLocks noGrp="1"/>
          </p:cNvSpPr>
          <p:nvPr>
            <p:ph type="body" sz="quarter" idx="11"/>
          </p:nvPr>
        </p:nvSpPr>
        <p:spPr/>
        <p:txBody>
          <a:bodyPr/>
          <a:lstStyle/>
          <a:p>
            <a:r>
              <a:rPr lang="en-US" dirty="0"/>
              <a:t>EMS User-Interface Overview: Common Reports</a:t>
            </a:r>
          </a:p>
        </p:txBody>
      </p:sp>
      <p:sp>
        <p:nvSpPr>
          <p:cNvPr id="5" name="Text Placeholder 4">
            <a:extLst>
              <a:ext uri="{FF2B5EF4-FFF2-40B4-BE49-F238E27FC236}">
                <a16:creationId xmlns:a16="http://schemas.microsoft.com/office/drawing/2014/main" id="{FBBAF756-5439-4256-AE49-76FFE6E4FF3D}"/>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1" name="TextBox 40">
            <a:extLst>
              <a:ext uri="{FF2B5EF4-FFF2-40B4-BE49-F238E27FC236}">
                <a16:creationId xmlns:a16="http://schemas.microsoft.com/office/drawing/2014/main" id="{2913A663-D129-C7E3-7CDC-FE37EF62D455}"/>
              </a:ext>
            </a:extLst>
          </p:cNvPr>
          <p:cNvSpPr txBox="1"/>
          <p:nvPr/>
        </p:nvSpPr>
        <p:spPr>
          <a:xfrm>
            <a:off x="6477450" y="2595362"/>
            <a:ext cx="5001768" cy="861774"/>
          </a:xfrm>
          <a:prstGeom prst="rect">
            <a:avLst/>
          </a:prstGeom>
          <a:noFill/>
          <a:ln w="6350">
            <a:noFill/>
            <a:prstDash val="dash"/>
          </a:ln>
        </p:spPr>
        <p:txBody>
          <a:bodyPr wrap="square" lIns="0" tIns="0" rIns="0" bIns="0" rtlCol="0">
            <a:spAutoFit/>
          </a:bodyPr>
          <a:lstStyle/>
          <a:p>
            <a:r>
              <a:rPr lang="en-US" sz="1400" dirty="0">
                <a:solidFill>
                  <a:srgbClr val="000000"/>
                </a:solidFill>
                <a:effectLst/>
                <a:latin typeface="Arial" panose="020B0604020202020204" pitchFamily="34" charset="0"/>
              </a:rPr>
              <a:t>Bold’s EMS delivers comprehensive election reporting including active voter lists, poll lists, voter turnout, and demographics that enable you to quickly respond to FOIL requests and gain valuable election insights</a:t>
            </a:r>
            <a:endParaRPr lang="en-US"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3D4F0D3-02C8-41D8-AA4B-294A792E0D00}"/>
              </a:ext>
            </a:extLst>
          </p:cNvPr>
          <p:cNvSpPr txBox="1"/>
          <p:nvPr/>
        </p:nvSpPr>
        <p:spPr>
          <a:xfrm>
            <a:off x="6477450" y="2027990"/>
            <a:ext cx="5996489"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Comprehensive Reporting</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921A01C1-2105-10C0-8468-29F9F8D43363}"/>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6E507FA5-7ABC-0216-C036-45A81F088195}"/>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8EC69209-0D6B-8126-BB24-15C197E0BB4B}"/>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1D248C6D-469D-12F1-0574-B390ADE61303}"/>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ABE2546B-764C-EFE9-1D8E-4E43F28848E2}"/>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6CBEFC5-ED0F-101C-ACCA-7E7D0A56FD20}"/>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9401E0E5-D8DB-5375-43FF-805A3BBD7108}"/>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EB37316-0FC1-A7DB-4527-D9414FF47594}"/>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A7FDB5C8-2C06-10B7-38E9-C61EB6BF5929}"/>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D5DDE8E-1279-0B9F-6DA4-4D430BBF4572}"/>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B0DD8008-750B-F322-8281-E0384CE068DE}"/>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5E00737-32A7-9417-CE77-CA2686E5E713}"/>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BEF9CA0E-7D90-B9C8-C9C0-88B001755445}"/>
              </a:ext>
            </a:extLst>
          </p:cNvPr>
          <p:cNvSpPr txBox="1"/>
          <p:nvPr/>
        </p:nvSpPr>
        <p:spPr>
          <a:xfrm>
            <a:off x="6804474" y="3942510"/>
            <a:ext cx="1074057" cy="169277"/>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FOIL Ready</a:t>
            </a:r>
          </a:p>
        </p:txBody>
      </p:sp>
      <p:sp>
        <p:nvSpPr>
          <p:cNvPr id="66" name="TextBox 65">
            <a:extLst>
              <a:ext uri="{FF2B5EF4-FFF2-40B4-BE49-F238E27FC236}">
                <a16:creationId xmlns:a16="http://schemas.microsoft.com/office/drawing/2014/main" id="{8F4B0879-BDB6-BF31-7349-0C851DBBAA66}"/>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Complete Coverage</a:t>
            </a:r>
          </a:p>
        </p:txBody>
      </p:sp>
      <p:sp>
        <p:nvSpPr>
          <p:cNvPr id="67" name="TextBox 66">
            <a:extLst>
              <a:ext uri="{FF2B5EF4-FFF2-40B4-BE49-F238E27FC236}">
                <a16:creationId xmlns:a16="http://schemas.microsoft.com/office/drawing/2014/main" id="{9EC888F7-EBCF-B465-B404-53B5C9CDC6A2}"/>
              </a:ext>
            </a:extLst>
          </p:cNvPr>
          <p:cNvSpPr txBox="1"/>
          <p:nvPr/>
        </p:nvSpPr>
        <p:spPr>
          <a:xfrm>
            <a:off x="9203112"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Flexible Export Options</a:t>
            </a:r>
          </a:p>
        </p:txBody>
      </p:sp>
      <p:sp>
        <p:nvSpPr>
          <p:cNvPr id="68" name="TextBox 67">
            <a:extLst>
              <a:ext uri="{FF2B5EF4-FFF2-40B4-BE49-F238E27FC236}">
                <a16:creationId xmlns:a16="http://schemas.microsoft.com/office/drawing/2014/main" id="{F9144F96-58BC-3A4B-53E6-619C9479EFF1}"/>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Real-Time Access</a:t>
            </a:r>
          </a:p>
        </p:txBody>
      </p:sp>
      <p:sp>
        <p:nvSpPr>
          <p:cNvPr id="6" name="TextBox 5">
            <a:extLst>
              <a:ext uri="{FF2B5EF4-FFF2-40B4-BE49-F238E27FC236}">
                <a16:creationId xmlns:a16="http://schemas.microsoft.com/office/drawing/2014/main" id="{9560D2D7-D7C4-AF97-E7AA-1C13E6F42CD5}"/>
              </a:ext>
            </a:extLst>
          </p:cNvPr>
          <p:cNvSpPr txBox="1"/>
          <p:nvPr/>
        </p:nvSpPr>
        <p:spPr>
          <a:xfrm>
            <a:off x="6477450" y="4500441"/>
            <a:ext cx="5001768" cy="1077218"/>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From basic voter lists to complex election analysis, Bold’s reporting suite covers every aspect of your election. Whether you need quick answers for transparency requests or insights for future elections, </a:t>
            </a:r>
            <a:r>
              <a:rPr lang="en-US" sz="1400" b="1" dirty="0">
                <a:solidFill>
                  <a:srgbClr val="2E7FF5"/>
                </a:solidFill>
                <a:effectLst/>
                <a:latin typeface="Arial" panose="020B0604020202020204" pitchFamily="34" charset="0"/>
              </a:rPr>
              <a:t>Bold’s reports deliver the information you need when you need it</a:t>
            </a:r>
            <a:endParaRPr lang="en-US" sz="1400" b="1" dirty="0">
              <a:solidFill>
                <a:srgbClr val="2E7FF5"/>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2E3AFD8-67C8-4AAA-72E5-727483C8F520}"/>
              </a:ext>
            </a:extLst>
          </p:cNvPr>
          <p:cNvPicPr>
            <a:picLocks noChangeAspect="1"/>
          </p:cNvPicPr>
          <p:nvPr/>
        </p:nvPicPr>
        <p:blipFill>
          <a:blip r:embed="rId2"/>
          <a:srcRect r="3118"/>
          <a:stretch>
            <a:fillRect/>
          </a:stretch>
        </p:blipFill>
        <p:spPr>
          <a:xfrm>
            <a:off x="1607746" y="1213840"/>
            <a:ext cx="4452050" cy="2990917"/>
          </a:xfrm>
          <a:prstGeom prst="rect">
            <a:avLst/>
          </a:prstGeom>
        </p:spPr>
      </p:pic>
      <p:pic>
        <p:nvPicPr>
          <p:cNvPr id="9" name="Graphic 8" descr="Stopwatch 75% with solid fill">
            <a:extLst>
              <a:ext uri="{FF2B5EF4-FFF2-40B4-BE49-F238E27FC236}">
                <a16:creationId xmlns:a16="http://schemas.microsoft.com/office/drawing/2014/main" id="{A41728BF-53D5-C5AB-9267-4EAADCE438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4581" y="3419301"/>
            <a:ext cx="449756" cy="449756"/>
          </a:xfrm>
          <a:prstGeom prst="rect">
            <a:avLst/>
          </a:prstGeom>
        </p:spPr>
      </p:pic>
      <p:pic>
        <p:nvPicPr>
          <p:cNvPr id="14" name="Graphic 13" descr="Social network with solid fill">
            <a:extLst>
              <a:ext uri="{FF2B5EF4-FFF2-40B4-BE49-F238E27FC236}">
                <a16:creationId xmlns:a16="http://schemas.microsoft.com/office/drawing/2014/main" id="{9CBCB3A1-4EFD-E34F-C42C-37CB4CEB12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7103" y="3400461"/>
            <a:ext cx="487436" cy="487436"/>
          </a:xfrm>
          <a:prstGeom prst="rect">
            <a:avLst/>
          </a:prstGeom>
        </p:spPr>
      </p:pic>
      <p:pic>
        <p:nvPicPr>
          <p:cNvPr id="16" name="Graphic 15" descr="Target Audience with solid fill">
            <a:extLst>
              <a:ext uri="{FF2B5EF4-FFF2-40B4-BE49-F238E27FC236}">
                <a16:creationId xmlns:a16="http://schemas.microsoft.com/office/drawing/2014/main" id="{EBCF2EAE-C54E-A330-CD91-3147D8FB9D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89640" y="3392317"/>
            <a:ext cx="503725" cy="503725"/>
          </a:xfrm>
          <a:prstGeom prst="rect">
            <a:avLst/>
          </a:prstGeom>
        </p:spPr>
      </p:pic>
      <p:pic>
        <p:nvPicPr>
          <p:cNvPr id="18" name="Graphic 17" descr="Download from cloud with solid fill">
            <a:extLst>
              <a:ext uri="{FF2B5EF4-FFF2-40B4-BE49-F238E27FC236}">
                <a16:creationId xmlns:a16="http://schemas.microsoft.com/office/drawing/2014/main" id="{00942BBD-8AAB-7E37-EBC3-891D7BB76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4273" y="3448312"/>
            <a:ext cx="391734" cy="391734"/>
          </a:xfrm>
          <a:prstGeom prst="rect">
            <a:avLst/>
          </a:prstGeom>
        </p:spPr>
      </p:pic>
      <p:pic>
        <p:nvPicPr>
          <p:cNvPr id="13" name="Picture 12">
            <a:extLst>
              <a:ext uri="{FF2B5EF4-FFF2-40B4-BE49-F238E27FC236}">
                <a16:creationId xmlns:a16="http://schemas.microsoft.com/office/drawing/2014/main" id="{ACEC2301-EA00-D833-15E9-8F765C2F4E01}"/>
              </a:ext>
            </a:extLst>
          </p:cNvPr>
          <p:cNvPicPr>
            <a:picLocks noChangeAspect="1"/>
          </p:cNvPicPr>
          <p:nvPr/>
        </p:nvPicPr>
        <p:blipFill rotWithShape="1">
          <a:blip r:embed="rId11">
            <a:extLst>
              <a:ext uri="{28A0092B-C50C-407E-A947-70E740481C1C}">
                <a14:useLocalDpi xmlns:a14="http://schemas.microsoft.com/office/drawing/2010/main" val="0"/>
              </a:ext>
            </a:extLst>
          </a:blip>
          <a:srcRect l="18508" t="14026" r="18666" b="17036"/>
          <a:stretch/>
        </p:blipFill>
        <p:spPr>
          <a:xfrm>
            <a:off x="1400235" y="999197"/>
            <a:ext cx="4846320" cy="3400049"/>
          </a:xfrm>
          <a:prstGeom prst="rect">
            <a:avLst/>
          </a:prstGeom>
        </p:spPr>
      </p:pic>
      <p:pic>
        <p:nvPicPr>
          <p:cNvPr id="17" name="Picture 16">
            <a:extLst>
              <a:ext uri="{FF2B5EF4-FFF2-40B4-BE49-F238E27FC236}">
                <a16:creationId xmlns:a16="http://schemas.microsoft.com/office/drawing/2014/main" id="{8DFEE156-9CBF-7A8B-AEC2-6DCA3FEA8D2D}"/>
              </a:ext>
            </a:extLst>
          </p:cNvPr>
          <p:cNvPicPr>
            <a:picLocks noChangeAspect="1"/>
          </p:cNvPicPr>
          <p:nvPr/>
        </p:nvPicPr>
        <p:blipFill rotWithShape="1">
          <a:blip r:embed="rId11">
            <a:extLst>
              <a:ext uri="{28A0092B-C50C-407E-A947-70E740481C1C}">
                <a14:useLocalDpi xmlns:a14="http://schemas.microsoft.com/office/drawing/2010/main" val="0"/>
              </a:ext>
            </a:extLst>
          </a:blip>
          <a:srcRect l="18508" t="14026" r="18666" b="17036"/>
          <a:stretch/>
        </p:blipFill>
        <p:spPr>
          <a:xfrm>
            <a:off x="381000" y="2772152"/>
            <a:ext cx="4846320" cy="3400049"/>
          </a:xfrm>
          <a:prstGeom prst="rect">
            <a:avLst/>
          </a:prstGeom>
        </p:spPr>
      </p:pic>
      <p:pic>
        <p:nvPicPr>
          <p:cNvPr id="24" name="Picture 23">
            <a:extLst>
              <a:ext uri="{FF2B5EF4-FFF2-40B4-BE49-F238E27FC236}">
                <a16:creationId xmlns:a16="http://schemas.microsoft.com/office/drawing/2014/main" id="{63ACB266-0D87-10F2-1669-6BA6C39EE5F5}"/>
              </a:ext>
            </a:extLst>
          </p:cNvPr>
          <p:cNvPicPr>
            <a:picLocks noChangeAspect="1"/>
          </p:cNvPicPr>
          <p:nvPr/>
        </p:nvPicPr>
        <p:blipFill>
          <a:blip r:embed="rId12"/>
          <a:stretch>
            <a:fillRect/>
          </a:stretch>
        </p:blipFill>
        <p:spPr>
          <a:xfrm>
            <a:off x="588511" y="2982032"/>
            <a:ext cx="4452050" cy="2972796"/>
          </a:xfrm>
          <a:prstGeom prst="rect">
            <a:avLst/>
          </a:prstGeom>
        </p:spPr>
      </p:pic>
    </p:spTree>
    <p:extLst>
      <p:ext uri="{BB962C8B-B14F-4D97-AF65-F5344CB8AC3E}">
        <p14:creationId xmlns:p14="http://schemas.microsoft.com/office/powerpoint/2010/main" val="4063997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8280B-6790-D8CA-E8EF-7A6D8764408B}"/>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D961EDA8-83CE-7169-C246-8C965C10C5DB}"/>
              </a:ext>
            </a:extLst>
          </p:cNvPr>
          <p:cNvPicPr>
            <a:picLocks noChangeAspect="1"/>
          </p:cNvPicPr>
          <p:nvPr/>
        </p:nvPicPr>
        <p:blipFill>
          <a:blip r:embed="rId2"/>
          <a:stretch>
            <a:fillRect/>
          </a:stretch>
        </p:blipFill>
        <p:spPr>
          <a:xfrm>
            <a:off x="1607746" y="1213839"/>
            <a:ext cx="4452050" cy="2940911"/>
          </a:xfrm>
          <a:prstGeom prst="rect">
            <a:avLst/>
          </a:prstGeom>
        </p:spPr>
      </p:pic>
      <p:pic>
        <p:nvPicPr>
          <p:cNvPr id="15" name="Picture 14">
            <a:extLst>
              <a:ext uri="{FF2B5EF4-FFF2-40B4-BE49-F238E27FC236}">
                <a16:creationId xmlns:a16="http://schemas.microsoft.com/office/drawing/2014/main" id="{9784845C-9117-8457-D0C9-C7B5FF7267F0}"/>
              </a:ext>
            </a:extLst>
          </p:cNvPr>
          <p:cNvPicPr>
            <a:picLocks noChangeAspect="1"/>
          </p:cNvPicPr>
          <p:nvPr/>
        </p:nvPicPr>
        <p:blipFill rotWithShape="1">
          <a:blip r:embed="rId3">
            <a:extLst>
              <a:ext uri="{28A0092B-C50C-407E-A947-70E740481C1C}">
                <a14:useLocalDpi xmlns:a14="http://schemas.microsoft.com/office/drawing/2010/main" val="0"/>
              </a:ext>
            </a:extLst>
          </a:blip>
          <a:srcRect l="18508" t="14026" r="18666" b="17036"/>
          <a:stretch/>
        </p:blipFill>
        <p:spPr>
          <a:xfrm>
            <a:off x="1420167" y="1001153"/>
            <a:ext cx="4846320" cy="3400049"/>
          </a:xfrm>
          <a:prstGeom prst="rect">
            <a:avLst/>
          </a:prstGeom>
        </p:spPr>
      </p:pic>
      <p:sp>
        <p:nvSpPr>
          <p:cNvPr id="2" name="Slide Number Placeholder 1">
            <a:extLst>
              <a:ext uri="{FF2B5EF4-FFF2-40B4-BE49-F238E27FC236}">
                <a16:creationId xmlns:a16="http://schemas.microsoft.com/office/drawing/2014/main" id="{2CC8A048-8C7C-6126-80B7-CFF04B1B82C5}"/>
              </a:ext>
            </a:extLst>
          </p:cNvPr>
          <p:cNvSpPr>
            <a:spLocks noGrp="1"/>
          </p:cNvSpPr>
          <p:nvPr>
            <p:ph type="sldNum" sz="quarter" idx="4"/>
          </p:nvPr>
        </p:nvSpPr>
        <p:spPr/>
        <p:txBody>
          <a:bodyPr/>
          <a:lstStyle/>
          <a:p>
            <a:fld id="{BE1867B5-C1A1-46CF-9517-8DF7752C1DA6}" type="slidenum">
              <a:rPr lang="en-US" smtClean="0"/>
              <a:pPr/>
              <a:t>16</a:t>
            </a:fld>
            <a:endParaRPr lang="en-US"/>
          </a:p>
        </p:txBody>
      </p:sp>
      <p:sp>
        <p:nvSpPr>
          <p:cNvPr id="3" name="Text Placeholder 2">
            <a:extLst>
              <a:ext uri="{FF2B5EF4-FFF2-40B4-BE49-F238E27FC236}">
                <a16:creationId xmlns:a16="http://schemas.microsoft.com/office/drawing/2014/main" id="{AF5B333C-8398-C157-7690-8BEAEE126548}"/>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4B5DE711-8468-4C9F-0CA0-402D5E757608}"/>
              </a:ext>
            </a:extLst>
          </p:cNvPr>
          <p:cNvSpPr>
            <a:spLocks noGrp="1"/>
          </p:cNvSpPr>
          <p:nvPr>
            <p:ph type="body" sz="quarter" idx="11"/>
          </p:nvPr>
        </p:nvSpPr>
        <p:spPr/>
        <p:txBody>
          <a:bodyPr/>
          <a:lstStyle/>
          <a:p>
            <a:r>
              <a:rPr lang="en-US" dirty="0"/>
              <a:t>EMS User-Interface Overview: Dashboards (Voter Mapping &amp; Votes per Hour)</a:t>
            </a:r>
          </a:p>
        </p:txBody>
      </p:sp>
      <p:sp>
        <p:nvSpPr>
          <p:cNvPr id="5" name="Text Placeholder 4">
            <a:extLst>
              <a:ext uri="{FF2B5EF4-FFF2-40B4-BE49-F238E27FC236}">
                <a16:creationId xmlns:a16="http://schemas.microsoft.com/office/drawing/2014/main" id="{059B90CB-6B28-AD21-5EA5-DB500F503D23}"/>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1" name="TextBox 40">
            <a:extLst>
              <a:ext uri="{FF2B5EF4-FFF2-40B4-BE49-F238E27FC236}">
                <a16:creationId xmlns:a16="http://schemas.microsoft.com/office/drawing/2014/main" id="{006138D3-1682-D28F-AFAA-D64381842D69}"/>
              </a:ext>
            </a:extLst>
          </p:cNvPr>
          <p:cNvSpPr txBox="1"/>
          <p:nvPr/>
        </p:nvSpPr>
        <p:spPr>
          <a:xfrm>
            <a:off x="6477450" y="2595362"/>
            <a:ext cx="5001768" cy="646331"/>
          </a:xfrm>
          <a:prstGeom prst="rect">
            <a:avLst/>
          </a:prstGeom>
          <a:noFill/>
          <a:ln w="6350">
            <a:noFill/>
            <a:prstDash val="dash"/>
          </a:ln>
        </p:spPr>
        <p:txBody>
          <a:bodyPr wrap="square" lIns="0" tIns="0" rIns="0" bIns="0" rtlCol="0">
            <a:spAutoFit/>
          </a:bodyPr>
          <a:lstStyle/>
          <a:p>
            <a:r>
              <a:rPr lang="en-US" sz="1400" dirty="0">
                <a:solidFill>
                  <a:srgbClr val="000000"/>
                </a:solidFill>
                <a:effectLst/>
                <a:latin typeface="Arial" panose="020B0604020202020204" pitchFamily="34" charset="0"/>
              </a:rPr>
              <a:t>Bold’s dashboards bring your election to life with powerful, interactive maps and live turnout tracking. Instantly visualize voter check-ins and compare trends across years </a:t>
            </a:r>
            <a:endParaRPr lang="en-US"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D2598020-5F6A-43FD-9F1F-E0075D940578}"/>
              </a:ext>
            </a:extLst>
          </p:cNvPr>
          <p:cNvSpPr txBox="1"/>
          <p:nvPr/>
        </p:nvSpPr>
        <p:spPr>
          <a:xfrm>
            <a:off x="6477450" y="2027990"/>
            <a:ext cx="5996489"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Visualize Voter Turnout</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4DBB6641-0BE8-F512-4A34-B9AB6ED23201}"/>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31E6D8C9-02F1-0FBC-35F7-5A985DE9AC45}"/>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2A9A5A54-9CD1-A9A1-C9D6-D7ECDDE8FAEB}"/>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611289D7-6962-3EA0-1990-4BDDD9980B76}"/>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91732C06-8A2E-A91C-A008-CAE940F9C725}"/>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7F9B78A-37DA-1651-133D-23ADB5341BC3}"/>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A4B4A966-444F-14EA-B13C-856E035813EE}"/>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77983C3-8711-AC22-1616-1BB208650470}"/>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55E3BC14-36E4-9C5A-61EB-3130644D65C1}"/>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786BEB8-2F77-12C5-8B97-2149E9C13961}"/>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6EAC09C7-9722-01FC-0530-4FBB77831B69}"/>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A33DF58-49DD-C4A6-A507-69C5060EBEA0}"/>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69DEF290-BB52-0227-2905-0325D7097FA9}"/>
              </a:ext>
            </a:extLst>
          </p:cNvPr>
          <p:cNvSpPr txBox="1"/>
          <p:nvPr/>
        </p:nvSpPr>
        <p:spPr>
          <a:xfrm>
            <a:off x="6804474"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Turnout Tracking</a:t>
            </a:r>
          </a:p>
        </p:txBody>
      </p:sp>
      <p:sp>
        <p:nvSpPr>
          <p:cNvPr id="66" name="TextBox 65">
            <a:extLst>
              <a:ext uri="{FF2B5EF4-FFF2-40B4-BE49-F238E27FC236}">
                <a16:creationId xmlns:a16="http://schemas.microsoft.com/office/drawing/2014/main" id="{F660F10D-67B0-3E97-65BC-F88E1F424BCB}"/>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Trend </a:t>
            </a:r>
            <a:br>
              <a:rPr lang="en-US" sz="1100" b="1" dirty="0">
                <a:solidFill>
                  <a:srgbClr val="005FAF"/>
                </a:solidFill>
                <a:latin typeface="Arial" panose="020B0604020202020204" pitchFamily="34" charset="0"/>
                <a:cs typeface="Arial" panose="020B0604020202020204" pitchFamily="34" charset="0"/>
              </a:rPr>
            </a:br>
            <a:r>
              <a:rPr lang="en-US" sz="1100" b="1" dirty="0">
                <a:solidFill>
                  <a:srgbClr val="005FAF"/>
                </a:solidFill>
                <a:latin typeface="Arial" panose="020B0604020202020204" pitchFamily="34" charset="0"/>
                <a:cs typeface="Arial" panose="020B0604020202020204" pitchFamily="34" charset="0"/>
              </a:rPr>
              <a:t>Analysis</a:t>
            </a:r>
          </a:p>
        </p:txBody>
      </p:sp>
      <p:sp>
        <p:nvSpPr>
          <p:cNvPr id="67" name="TextBox 66">
            <a:extLst>
              <a:ext uri="{FF2B5EF4-FFF2-40B4-BE49-F238E27FC236}">
                <a16:creationId xmlns:a16="http://schemas.microsoft.com/office/drawing/2014/main" id="{9976B8D7-4BE1-627E-A3D0-82F49BB75E1F}"/>
              </a:ext>
            </a:extLst>
          </p:cNvPr>
          <p:cNvSpPr txBox="1"/>
          <p:nvPr/>
        </p:nvSpPr>
        <p:spPr>
          <a:xfrm>
            <a:off x="9203112"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Interactive Voter Mapping</a:t>
            </a:r>
          </a:p>
        </p:txBody>
      </p:sp>
      <p:sp>
        <p:nvSpPr>
          <p:cNvPr id="68" name="TextBox 67">
            <a:extLst>
              <a:ext uri="{FF2B5EF4-FFF2-40B4-BE49-F238E27FC236}">
                <a16:creationId xmlns:a16="http://schemas.microsoft.com/office/drawing/2014/main" id="{7F7F0C3B-B506-39FF-5486-936A528207D3}"/>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Strategic Planning</a:t>
            </a:r>
          </a:p>
        </p:txBody>
      </p:sp>
      <p:sp>
        <p:nvSpPr>
          <p:cNvPr id="6" name="TextBox 5">
            <a:extLst>
              <a:ext uri="{FF2B5EF4-FFF2-40B4-BE49-F238E27FC236}">
                <a16:creationId xmlns:a16="http://schemas.microsoft.com/office/drawing/2014/main" id="{4AAF7698-7428-43C2-4EA6-769274EAC63D}"/>
              </a:ext>
            </a:extLst>
          </p:cNvPr>
          <p:cNvSpPr txBox="1"/>
          <p:nvPr/>
        </p:nvSpPr>
        <p:spPr>
          <a:xfrm>
            <a:off x="6477450" y="4500441"/>
            <a:ext cx="5001768" cy="861774"/>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From first check-in of the day to final results, Bold’s dashboards give you the visibility to manage your election with confidence. </a:t>
            </a:r>
            <a:r>
              <a:rPr lang="en-US" sz="1400" b="1" dirty="0">
                <a:solidFill>
                  <a:schemeClr val="accent1"/>
                </a:solidFill>
                <a:effectLst/>
                <a:latin typeface="Arial" panose="020B0604020202020204" pitchFamily="34" charset="0"/>
              </a:rPr>
              <a:t>Watch turnout trends unfold live, compare performance to prior years, and pinpoint high-traffic sites all in one view</a:t>
            </a:r>
            <a:endParaRPr lang="en-US" sz="1400" b="1" dirty="0">
              <a:solidFill>
                <a:schemeClr val="accent1"/>
              </a:solidFill>
              <a:latin typeface="Arial" panose="020B0604020202020204" pitchFamily="34" charset="0"/>
              <a:cs typeface="Arial" panose="020B0604020202020204" pitchFamily="34" charset="0"/>
            </a:endParaRPr>
          </a:p>
        </p:txBody>
      </p:sp>
      <p:pic>
        <p:nvPicPr>
          <p:cNvPr id="25" name="Graphic 24" descr="Playbook with solid fill">
            <a:extLst>
              <a:ext uri="{FF2B5EF4-FFF2-40B4-BE49-F238E27FC236}">
                <a16:creationId xmlns:a16="http://schemas.microsoft.com/office/drawing/2014/main" id="{DC10349D-1718-A384-3203-1FF3743F53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4581" y="3419301"/>
            <a:ext cx="449756" cy="449756"/>
          </a:xfrm>
          <a:prstGeom prst="rect">
            <a:avLst/>
          </a:prstGeom>
        </p:spPr>
      </p:pic>
      <p:pic>
        <p:nvPicPr>
          <p:cNvPr id="27" name="Graphic 26" descr="Marker with solid fill">
            <a:extLst>
              <a:ext uri="{FF2B5EF4-FFF2-40B4-BE49-F238E27FC236}">
                <a16:creationId xmlns:a16="http://schemas.microsoft.com/office/drawing/2014/main" id="{4C8FC91D-F790-5325-9D25-A1DFDA0DA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44273" y="3448312"/>
            <a:ext cx="391734" cy="391734"/>
          </a:xfrm>
          <a:prstGeom prst="rect">
            <a:avLst/>
          </a:prstGeom>
        </p:spPr>
      </p:pic>
      <p:pic>
        <p:nvPicPr>
          <p:cNvPr id="31" name="Graphic 30" descr="Bar chart with solid fill">
            <a:extLst>
              <a:ext uri="{FF2B5EF4-FFF2-40B4-BE49-F238E27FC236}">
                <a16:creationId xmlns:a16="http://schemas.microsoft.com/office/drawing/2014/main" id="{86B9E0A2-DF34-32EF-41F7-DFBD057C5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3351" y="3436028"/>
            <a:ext cx="416302" cy="416302"/>
          </a:xfrm>
          <a:prstGeom prst="rect">
            <a:avLst/>
          </a:prstGeom>
        </p:spPr>
      </p:pic>
      <p:pic>
        <p:nvPicPr>
          <p:cNvPr id="17" name="Picture 16">
            <a:extLst>
              <a:ext uri="{FF2B5EF4-FFF2-40B4-BE49-F238E27FC236}">
                <a16:creationId xmlns:a16="http://schemas.microsoft.com/office/drawing/2014/main" id="{6064E2BE-822F-D352-338A-5AFCFCD6ED40}"/>
              </a:ext>
            </a:extLst>
          </p:cNvPr>
          <p:cNvPicPr>
            <a:picLocks noChangeAspect="1"/>
          </p:cNvPicPr>
          <p:nvPr/>
        </p:nvPicPr>
        <p:blipFill rotWithShape="1">
          <a:blip r:embed="rId3">
            <a:extLst>
              <a:ext uri="{28A0092B-C50C-407E-A947-70E740481C1C}">
                <a14:useLocalDpi xmlns:a14="http://schemas.microsoft.com/office/drawing/2010/main" val="0"/>
              </a:ext>
            </a:extLst>
          </a:blip>
          <a:srcRect l="18508" t="14026" r="18666" b="17036"/>
          <a:stretch/>
        </p:blipFill>
        <p:spPr>
          <a:xfrm>
            <a:off x="381000" y="2772152"/>
            <a:ext cx="4846320" cy="3400049"/>
          </a:xfrm>
          <a:prstGeom prst="rect">
            <a:avLst/>
          </a:prstGeom>
        </p:spPr>
      </p:pic>
      <p:pic>
        <p:nvPicPr>
          <p:cNvPr id="33" name="Graphic 32" descr="Upward trend with solid fill">
            <a:extLst>
              <a:ext uri="{FF2B5EF4-FFF2-40B4-BE49-F238E27FC236}">
                <a16:creationId xmlns:a16="http://schemas.microsoft.com/office/drawing/2014/main" id="{D292BE53-50AE-2AF2-DA85-B5C1B190D4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39401" y="3442759"/>
            <a:ext cx="402840" cy="402840"/>
          </a:xfrm>
          <a:prstGeom prst="rect">
            <a:avLst/>
          </a:prstGeom>
        </p:spPr>
      </p:pic>
      <p:pic>
        <p:nvPicPr>
          <p:cNvPr id="21" name="Picture 20">
            <a:extLst>
              <a:ext uri="{FF2B5EF4-FFF2-40B4-BE49-F238E27FC236}">
                <a16:creationId xmlns:a16="http://schemas.microsoft.com/office/drawing/2014/main" id="{8BC82547-EA85-728D-D0FA-2794B11701B6}"/>
              </a:ext>
            </a:extLst>
          </p:cNvPr>
          <p:cNvPicPr>
            <a:picLocks noChangeAspect="1"/>
          </p:cNvPicPr>
          <p:nvPr/>
        </p:nvPicPr>
        <p:blipFill>
          <a:blip r:embed="rId12"/>
          <a:stretch>
            <a:fillRect/>
          </a:stretch>
        </p:blipFill>
        <p:spPr>
          <a:xfrm>
            <a:off x="585503" y="2982568"/>
            <a:ext cx="4452050" cy="2974990"/>
          </a:xfrm>
          <a:prstGeom prst="rect">
            <a:avLst/>
          </a:prstGeom>
        </p:spPr>
      </p:pic>
    </p:spTree>
    <p:extLst>
      <p:ext uri="{BB962C8B-B14F-4D97-AF65-F5344CB8AC3E}">
        <p14:creationId xmlns:p14="http://schemas.microsoft.com/office/powerpoint/2010/main" val="1145284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AEBF-4AE4-6655-33C2-A8E5DE1BE18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B269EEB2-5DEC-9760-EBAB-FF8F191C3637}"/>
              </a:ext>
            </a:extLst>
          </p:cNvPr>
          <p:cNvPicPr>
            <a:picLocks noChangeAspect="1"/>
          </p:cNvPicPr>
          <p:nvPr/>
        </p:nvPicPr>
        <p:blipFill>
          <a:blip r:embed="rId2"/>
          <a:stretch>
            <a:fillRect/>
          </a:stretch>
        </p:blipFill>
        <p:spPr>
          <a:xfrm>
            <a:off x="1607746" y="1213839"/>
            <a:ext cx="4452050" cy="2728671"/>
          </a:xfrm>
          <a:prstGeom prst="rect">
            <a:avLst/>
          </a:prstGeom>
        </p:spPr>
      </p:pic>
      <p:pic>
        <p:nvPicPr>
          <p:cNvPr id="15" name="Picture 14">
            <a:extLst>
              <a:ext uri="{FF2B5EF4-FFF2-40B4-BE49-F238E27FC236}">
                <a16:creationId xmlns:a16="http://schemas.microsoft.com/office/drawing/2014/main" id="{394341CF-C74F-0DAA-ADD3-3710245A0E22}"/>
              </a:ext>
            </a:extLst>
          </p:cNvPr>
          <p:cNvPicPr>
            <a:picLocks noChangeAspect="1"/>
          </p:cNvPicPr>
          <p:nvPr/>
        </p:nvPicPr>
        <p:blipFill rotWithShape="1">
          <a:blip r:embed="rId3">
            <a:extLst>
              <a:ext uri="{28A0092B-C50C-407E-A947-70E740481C1C}">
                <a14:useLocalDpi xmlns:a14="http://schemas.microsoft.com/office/drawing/2010/main" val="0"/>
              </a:ext>
            </a:extLst>
          </a:blip>
          <a:srcRect l="18508" t="14026" r="18666" b="17036"/>
          <a:stretch/>
        </p:blipFill>
        <p:spPr>
          <a:xfrm>
            <a:off x="1400235" y="999197"/>
            <a:ext cx="4846320" cy="3400049"/>
          </a:xfrm>
          <a:prstGeom prst="rect">
            <a:avLst/>
          </a:prstGeom>
        </p:spPr>
      </p:pic>
      <p:sp>
        <p:nvSpPr>
          <p:cNvPr id="2" name="Slide Number Placeholder 1">
            <a:extLst>
              <a:ext uri="{FF2B5EF4-FFF2-40B4-BE49-F238E27FC236}">
                <a16:creationId xmlns:a16="http://schemas.microsoft.com/office/drawing/2014/main" id="{48B8A979-CFA9-6E58-D189-CCAFF3904159}"/>
              </a:ext>
            </a:extLst>
          </p:cNvPr>
          <p:cNvSpPr>
            <a:spLocks noGrp="1"/>
          </p:cNvSpPr>
          <p:nvPr>
            <p:ph type="sldNum" sz="quarter" idx="4"/>
          </p:nvPr>
        </p:nvSpPr>
        <p:spPr/>
        <p:txBody>
          <a:bodyPr/>
          <a:lstStyle/>
          <a:p>
            <a:fld id="{BE1867B5-C1A1-46CF-9517-8DF7752C1DA6}" type="slidenum">
              <a:rPr lang="en-US" smtClean="0"/>
              <a:pPr/>
              <a:t>17</a:t>
            </a:fld>
            <a:endParaRPr lang="en-US"/>
          </a:p>
        </p:txBody>
      </p:sp>
      <p:sp>
        <p:nvSpPr>
          <p:cNvPr id="3" name="Text Placeholder 2">
            <a:extLst>
              <a:ext uri="{FF2B5EF4-FFF2-40B4-BE49-F238E27FC236}">
                <a16:creationId xmlns:a16="http://schemas.microsoft.com/office/drawing/2014/main" id="{A1723643-8DDB-DF39-AF1A-586EEEF9944D}"/>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2A155000-B5A3-6C24-FFC5-75A18D482FD6}"/>
              </a:ext>
            </a:extLst>
          </p:cNvPr>
          <p:cNvSpPr>
            <a:spLocks noGrp="1"/>
          </p:cNvSpPr>
          <p:nvPr>
            <p:ph type="body" sz="quarter" idx="11"/>
          </p:nvPr>
        </p:nvSpPr>
        <p:spPr/>
        <p:txBody>
          <a:bodyPr>
            <a:normAutofit/>
          </a:bodyPr>
          <a:lstStyle/>
          <a:p>
            <a:r>
              <a:rPr lang="en-US" dirty="0"/>
              <a:t>EMS User-Interface Overview: Dashboards (Votes by PP, Age Group, &amp; Town)</a:t>
            </a:r>
          </a:p>
        </p:txBody>
      </p:sp>
      <p:sp>
        <p:nvSpPr>
          <p:cNvPr id="5" name="Text Placeholder 4">
            <a:extLst>
              <a:ext uri="{FF2B5EF4-FFF2-40B4-BE49-F238E27FC236}">
                <a16:creationId xmlns:a16="http://schemas.microsoft.com/office/drawing/2014/main" id="{26C7C4B9-3FE4-D42C-25E8-33927C2BD329}"/>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1" name="TextBox 40">
            <a:extLst>
              <a:ext uri="{FF2B5EF4-FFF2-40B4-BE49-F238E27FC236}">
                <a16:creationId xmlns:a16="http://schemas.microsoft.com/office/drawing/2014/main" id="{B62BFACE-67C3-0C42-F274-B3C3FEE8B3C9}"/>
              </a:ext>
            </a:extLst>
          </p:cNvPr>
          <p:cNvSpPr txBox="1"/>
          <p:nvPr/>
        </p:nvSpPr>
        <p:spPr>
          <a:xfrm>
            <a:off x="6477450" y="2595362"/>
            <a:ext cx="5001768" cy="646331"/>
          </a:xfrm>
          <a:prstGeom prst="rect">
            <a:avLst/>
          </a:prstGeom>
          <a:noFill/>
          <a:ln w="6350">
            <a:noFill/>
            <a:prstDash val="dash"/>
          </a:ln>
        </p:spPr>
        <p:txBody>
          <a:bodyPr wrap="square" lIns="0" tIns="0" rIns="0" bIns="0" rtlCol="0">
            <a:spAutoFit/>
          </a:bodyPr>
          <a:lstStyle/>
          <a:p>
            <a:r>
              <a:rPr lang="en-US" sz="1400" dirty="0">
                <a:solidFill>
                  <a:srgbClr val="000000"/>
                </a:solidFill>
                <a:effectLst/>
                <a:latin typeface="Arial" panose="020B0604020202020204" pitchFamily="34" charset="0"/>
              </a:rPr>
              <a:t>Bold’s dashboards give you a clear picture of voter activity across every polling place. Instantly compare turnout between locations to identify patterns and allocate resources</a:t>
            </a:r>
            <a:endParaRPr lang="en-US"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DCB8FC2-F085-8123-B1B2-BB05E4D57FA1}"/>
              </a:ext>
            </a:extLst>
          </p:cNvPr>
          <p:cNvSpPr txBox="1"/>
          <p:nvPr/>
        </p:nvSpPr>
        <p:spPr>
          <a:xfrm>
            <a:off x="6477450" y="2027990"/>
            <a:ext cx="5996489"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Understand Voter Trends</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FE6FCE2C-5462-241E-B540-7CBFE3C6E431}"/>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532E06D2-63DB-F611-00AF-A0F62FB6453A}"/>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CC936170-4D61-980A-C775-668DACA25B88}"/>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DB1D6252-CFC5-97E8-0C9A-F12B254E5BE6}"/>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142CEBCB-899C-F477-8FA3-9D6AEECB53CC}"/>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C2F3C01-5635-AAFA-9CAA-C0ECDD355367}"/>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A8796F67-2DDF-80A0-6A3F-BFE5C7CA4057}"/>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AEDF32D-6B59-2BFE-E048-905C1705186C}"/>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9754BA39-07C5-CA5B-28CE-106C2916CE62}"/>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5A49936-B773-905A-C381-493468539904}"/>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9C2C9803-A17D-464C-4DD6-11B3B0CCC2AE}"/>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96E39E7-3C14-61E6-E851-BD110A8E317F}"/>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C1C03C0F-8B3E-4813-195C-A39BAF2E19C2}"/>
              </a:ext>
            </a:extLst>
          </p:cNvPr>
          <p:cNvSpPr txBox="1"/>
          <p:nvPr/>
        </p:nvSpPr>
        <p:spPr>
          <a:xfrm>
            <a:off x="6804474"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Poll Place Insights</a:t>
            </a:r>
          </a:p>
        </p:txBody>
      </p:sp>
      <p:sp>
        <p:nvSpPr>
          <p:cNvPr id="66" name="TextBox 65">
            <a:extLst>
              <a:ext uri="{FF2B5EF4-FFF2-40B4-BE49-F238E27FC236}">
                <a16:creationId xmlns:a16="http://schemas.microsoft.com/office/drawing/2014/main" id="{3C07F252-6603-E0A6-A993-9EDD48738027}"/>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Turnout Comparison</a:t>
            </a:r>
          </a:p>
        </p:txBody>
      </p:sp>
      <p:sp>
        <p:nvSpPr>
          <p:cNvPr id="67" name="TextBox 66">
            <a:extLst>
              <a:ext uri="{FF2B5EF4-FFF2-40B4-BE49-F238E27FC236}">
                <a16:creationId xmlns:a16="http://schemas.microsoft.com/office/drawing/2014/main" id="{ACEAF980-8C2A-13B7-7020-2D41D9DE0529}"/>
              </a:ext>
            </a:extLst>
          </p:cNvPr>
          <p:cNvSpPr txBox="1"/>
          <p:nvPr/>
        </p:nvSpPr>
        <p:spPr>
          <a:xfrm>
            <a:off x="9203112"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Electorate Demographics</a:t>
            </a:r>
          </a:p>
        </p:txBody>
      </p:sp>
      <p:sp>
        <p:nvSpPr>
          <p:cNvPr id="68" name="TextBox 67">
            <a:extLst>
              <a:ext uri="{FF2B5EF4-FFF2-40B4-BE49-F238E27FC236}">
                <a16:creationId xmlns:a16="http://schemas.microsoft.com/office/drawing/2014/main" id="{FD4EC861-065F-AA05-4075-3D58CD22523D}"/>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Resource Allocation</a:t>
            </a:r>
          </a:p>
        </p:txBody>
      </p:sp>
      <p:sp>
        <p:nvSpPr>
          <p:cNvPr id="6" name="TextBox 5">
            <a:extLst>
              <a:ext uri="{FF2B5EF4-FFF2-40B4-BE49-F238E27FC236}">
                <a16:creationId xmlns:a16="http://schemas.microsoft.com/office/drawing/2014/main" id="{8D188F94-183E-0B67-F2F8-B90125C10458}"/>
              </a:ext>
            </a:extLst>
          </p:cNvPr>
          <p:cNvSpPr txBox="1"/>
          <p:nvPr/>
        </p:nvSpPr>
        <p:spPr>
          <a:xfrm>
            <a:off x="6477450" y="4500441"/>
            <a:ext cx="5001768" cy="1077218"/>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View voter check-ins by age group and town to uncover turnout trends, strengthen engagement strategies, and plan more effectively for future elections. </a:t>
            </a:r>
            <a:r>
              <a:rPr lang="en-US" sz="1400" b="1" dirty="0">
                <a:solidFill>
                  <a:schemeClr val="accent1"/>
                </a:solidFill>
                <a:effectLst/>
                <a:latin typeface="Arial" panose="020B0604020202020204" pitchFamily="34" charset="0"/>
              </a:rPr>
              <a:t>From polling place performance to turnout analysis, Bold turns data into election intelligence</a:t>
            </a:r>
            <a:endParaRPr lang="en-US" sz="1400" b="1" dirty="0">
              <a:solidFill>
                <a:schemeClr val="accent1"/>
              </a:solidFill>
              <a:latin typeface="Arial" panose="020B0604020202020204" pitchFamily="34" charset="0"/>
              <a:cs typeface="Arial" panose="020B0604020202020204" pitchFamily="34" charset="0"/>
            </a:endParaRPr>
          </a:p>
        </p:txBody>
      </p:sp>
      <p:pic>
        <p:nvPicPr>
          <p:cNvPr id="29" name="Graphic 28" descr="Bar graph with upward trend with solid fill">
            <a:extLst>
              <a:ext uri="{FF2B5EF4-FFF2-40B4-BE49-F238E27FC236}">
                <a16:creationId xmlns:a16="http://schemas.microsoft.com/office/drawing/2014/main" id="{5DE3C12C-BA6F-600E-E67D-45F7ABB762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9401" y="3442759"/>
            <a:ext cx="402840" cy="402840"/>
          </a:xfrm>
          <a:prstGeom prst="rect">
            <a:avLst/>
          </a:prstGeom>
        </p:spPr>
      </p:pic>
      <p:pic>
        <p:nvPicPr>
          <p:cNvPr id="17" name="Picture 16">
            <a:extLst>
              <a:ext uri="{FF2B5EF4-FFF2-40B4-BE49-F238E27FC236}">
                <a16:creationId xmlns:a16="http://schemas.microsoft.com/office/drawing/2014/main" id="{FD2CF703-8E0D-F0ED-578F-62566EBC5D3A}"/>
              </a:ext>
            </a:extLst>
          </p:cNvPr>
          <p:cNvPicPr>
            <a:picLocks noChangeAspect="1"/>
          </p:cNvPicPr>
          <p:nvPr/>
        </p:nvPicPr>
        <p:blipFill rotWithShape="1">
          <a:blip r:embed="rId3">
            <a:extLst>
              <a:ext uri="{28A0092B-C50C-407E-A947-70E740481C1C}">
                <a14:useLocalDpi xmlns:a14="http://schemas.microsoft.com/office/drawing/2010/main" val="0"/>
              </a:ext>
            </a:extLst>
          </a:blip>
          <a:srcRect l="18508" t="14026" r="18666" b="17036"/>
          <a:stretch/>
        </p:blipFill>
        <p:spPr>
          <a:xfrm>
            <a:off x="381000" y="2772152"/>
            <a:ext cx="4846320" cy="3400049"/>
          </a:xfrm>
          <a:prstGeom prst="rect">
            <a:avLst/>
          </a:prstGeom>
        </p:spPr>
      </p:pic>
      <p:pic>
        <p:nvPicPr>
          <p:cNvPr id="33" name="Graphic 32" descr="Group with solid fill">
            <a:extLst>
              <a:ext uri="{FF2B5EF4-FFF2-40B4-BE49-F238E27FC236}">
                <a16:creationId xmlns:a16="http://schemas.microsoft.com/office/drawing/2014/main" id="{EC3A4A96-7CFB-CFF5-1ACB-33117A956D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03141" y="3407180"/>
            <a:ext cx="473998" cy="473998"/>
          </a:xfrm>
          <a:prstGeom prst="rect">
            <a:avLst/>
          </a:prstGeom>
        </p:spPr>
      </p:pic>
      <p:pic>
        <p:nvPicPr>
          <p:cNvPr id="35" name="Graphic 34" descr="Remote work with solid fill">
            <a:extLst>
              <a:ext uri="{FF2B5EF4-FFF2-40B4-BE49-F238E27FC236}">
                <a16:creationId xmlns:a16="http://schemas.microsoft.com/office/drawing/2014/main" id="{E07D8DD1-6014-4A7E-7E0C-85E6663B10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14581" y="3419301"/>
            <a:ext cx="449756" cy="449756"/>
          </a:xfrm>
          <a:prstGeom prst="rect">
            <a:avLst/>
          </a:prstGeom>
        </p:spPr>
      </p:pic>
      <p:pic>
        <p:nvPicPr>
          <p:cNvPr id="37" name="Graphic 36" descr="Court outline">
            <a:extLst>
              <a:ext uri="{FF2B5EF4-FFF2-40B4-BE49-F238E27FC236}">
                <a16:creationId xmlns:a16="http://schemas.microsoft.com/office/drawing/2014/main" id="{E41B2008-D30C-60E9-694D-A6F96A21A10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33351" y="3436028"/>
            <a:ext cx="416302" cy="416302"/>
          </a:xfrm>
          <a:prstGeom prst="rect">
            <a:avLst/>
          </a:prstGeom>
        </p:spPr>
      </p:pic>
      <p:pic>
        <p:nvPicPr>
          <p:cNvPr id="11" name="Picture 10">
            <a:extLst>
              <a:ext uri="{FF2B5EF4-FFF2-40B4-BE49-F238E27FC236}">
                <a16:creationId xmlns:a16="http://schemas.microsoft.com/office/drawing/2014/main" id="{F64322CE-2659-5762-1C97-C50822937EBA}"/>
              </a:ext>
            </a:extLst>
          </p:cNvPr>
          <p:cNvPicPr>
            <a:picLocks noChangeAspect="1"/>
          </p:cNvPicPr>
          <p:nvPr/>
        </p:nvPicPr>
        <p:blipFill>
          <a:blip r:embed="rId12"/>
          <a:stretch>
            <a:fillRect/>
          </a:stretch>
        </p:blipFill>
        <p:spPr>
          <a:xfrm>
            <a:off x="585503" y="2982569"/>
            <a:ext cx="4452050" cy="2974990"/>
          </a:xfrm>
          <a:prstGeom prst="rect">
            <a:avLst/>
          </a:prstGeom>
        </p:spPr>
      </p:pic>
    </p:spTree>
    <p:extLst>
      <p:ext uri="{BB962C8B-B14F-4D97-AF65-F5344CB8AC3E}">
        <p14:creationId xmlns:p14="http://schemas.microsoft.com/office/powerpoint/2010/main" val="293410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AE21C-8856-52FE-1636-FCFB7F1FF76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8670813-D79A-DB3E-C6E4-F69BF78EEF1D}"/>
              </a:ext>
            </a:extLst>
          </p:cNvPr>
          <p:cNvSpPr>
            <a:spLocks noGrp="1"/>
          </p:cNvSpPr>
          <p:nvPr>
            <p:ph type="body" sz="quarter" idx="10"/>
          </p:nvPr>
        </p:nvSpPr>
        <p:spPr/>
        <p:txBody>
          <a:bodyPr>
            <a:normAutofit/>
          </a:bodyPr>
          <a:lstStyle/>
          <a:p>
            <a:r>
              <a:rPr lang="en-US" dirty="0"/>
              <a:t>Book Breakout Mode</a:t>
            </a:r>
          </a:p>
        </p:txBody>
      </p:sp>
    </p:spTree>
    <p:extLst>
      <p:ext uri="{BB962C8B-B14F-4D97-AF65-F5344CB8AC3E}">
        <p14:creationId xmlns:p14="http://schemas.microsoft.com/office/powerpoint/2010/main" val="1908397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F27A6-E480-B3CE-C5E2-C7DBD223BED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5826D2-77F4-02CD-1A80-B21AE4116A1F}"/>
              </a:ext>
            </a:extLst>
          </p:cNvPr>
          <p:cNvSpPr>
            <a:spLocks noGrp="1"/>
          </p:cNvSpPr>
          <p:nvPr>
            <p:ph type="sldNum" sz="quarter" idx="4"/>
          </p:nvPr>
        </p:nvSpPr>
        <p:spPr/>
        <p:txBody>
          <a:bodyPr/>
          <a:lstStyle/>
          <a:p>
            <a:fld id="{BE1867B5-C1A1-46CF-9517-8DF7752C1DA6}" type="slidenum">
              <a:rPr lang="en-US" smtClean="0"/>
              <a:pPr/>
              <a:t>19</a:t>
            </a:fld>
            <a:endParaRPr lang="en-US"/>
          </a:p>
        </p:txBody>
      </p:sp>
      <p:sp>
        <p:nvSpPr>
          <p:cNvPr id="3" name="Text Placeholder 2">
            <a:extLst>
              <a:ext uri="{FF2B5EF4-FFF2-40B4-BE49-F238E27FC236}">
                <a16:creationId xmlns:a16="http://schemas.microsoft.com/office/drawing/2014/main" id="{F4E69D8C-2B79-1A21-6491-5A09B315DA1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6BAB5D1E-5C8D-2753-04C6-E300F8F68E0B}"/>
              </a:ext>
            </a:extLst>
          </p:cNvPr>
          <p:cNvSpPr>
            <a:spLocks noGrp="1"/>
          </p:cNvSpPr>
          <p:nvPr>
            <p:ph type="body" sz="quarter" idx="11"/>
          </p:nvPr>
        </p:nvSpPr>
        <p:spPr/>
        <p:txBody>
          <a:bodyPr/>
          <a:lstStyle/>
          <a:p>
            <a:r>
              <a:rPr lang="en-US" dirty="0"/>
              <a:t>EMS Overview – Book Breakout Mode</a:t>
            </a:r>
          </a:p>
        </p:txBody>
      </p:sp>
      <p:sp>
        <p:nvSpPr>
          <p:cNvPr id="5" name="Text Placeholder 4">
            <a:extLst>
              <a:ext uri="{FF2B5EF4-FFF2-40B4-BE49-F238E27FC236}">
                <a16:creationId xmlns:a16="http://schemas.microsoft.com/office/drawing/2014/main" id="{2AF8872E-A6D3-C63C-55B9-9246920ED290}"/>
              </a:ext>
            </a:extLst>
          </p:cNvPr>
          <p:cNvSpPr>
            <a:spLocks noGrp="1"/>
          </p:cNvSpPr>
          <p:nvPr>
            <p:ph type="body" sz="quarter" idx="12"/>
          </p:nvPr>
        </p:nvSpPr>
        <p:spPr/>
        <p:txBody>
          <a:bodyPr/>
          <a:lstStyle/>
          <a:p>
            <a:r>
              <a:rPr lang="en-US" dirty="0"/>
              <a:t>Even when the internet goes down, your election doesn’t</a:t>
            </a:r>
          </a:p>
        </p:txBody>
      </p:sp>
      <p:sp>
        <p:nvSpPr>
          <p:cNvPr id="6" name="Hexágono 6">
            <a:extLst>
              <a:ext uri="{FF2B5EF4-FFF2-40B4-BE49-F238E27FC236}">
                <a16:creationId xmlns:a16="http://schemas.microsoft.com/office/drawing/2014/main" id="{3D4DA586-8416-3265-28C8-499418CEE5F2}"/>
              </a:ext>
            </a:extLst>
          </p:cNvPr>
          <p:cNvSpPr/>
          <p:nvPr/>
        </p:nvSpPr>
        <p:spPr>
          <a:xfrm rot="16200000">
            <a:off x="5285113" y="2895493"/>
            <a:ext cx="1621775" cy="1415845"/>
          </a:xfrm>
          <a:prstGeom prst="hexagon">
            <a:avLst/>
          </a:prstGeom>
          <a:solidFill>
            <a:schemeClr val="bg1"/>
          </a:solidFill>
          <a:ln w="28575">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effectLst>
            <a:outerShdw blurRad="50800" dist="38100" dir="2700000" algn="tl" rotWithShape="0">
              <a:prstClr val="black">
                <a:alpha val="40000"/>
              </a:prstClr>
            </a:outerShdw>
          </a:effectLst>
        </p:spPr>
        <p:txBody>
          <a:bodyPr vert="vert" lIns="0" tIns="0" rIns="0" bIns="0" anchor="ct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Book Breakout Mode</a:t>
            </a:r>
          </a:p>
        </p:txBody>
      </p:sp>
      <p:sp>
        <p:nvSpPr>
          <p:cNvPr id="7" name="Hexágono 7">
            <a:extLst>
              <a:ext uri="{FF2B5EF4-FFF2-40B4-BE49-F238E27FC236}">
                <a16:creationId xmlns:a16="http://schemas.microsoft.com/office/drawing/2014/main" id="{61F392C6-7130-03CD-4DBE-BBD4EB8D38DE}"/>
              </a:ext>
            </a:extLst>
          </p:cNvPr>
          <p:cNvSpPr/>
          <p:nvPr/>
        </p:nvSpPr>
        <p:spPr>
          <a:xfrm rot="5400000">
            <a:off x="4546204" y="1539743"/>
            <a:ext cx="1621775" cy="1415845"/>
          </a:xfrm>
          <a:prstGeom prst="hexagon">
            <a:avLst/>
          </a:prstGeom>
          <a:noFill/>
          <a:ln w="2857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8" name="Hexágono 8">
            <a:extLst>
              <a:ext uri="{FF2B5EF4-FFF2-40B4-BE49-F238E27FC236}">
                <a16:creationId xmlns:a16="http://schemas.microsoft.com/office/drawing/2014/main" id="{F0767577-4E06-0F9A-1932-5E6D5D60E1FB}"/>
              </a:ext>
            </a:extLst>
          </p:cNvPr>
          <p:cNvSpPr/>
          <p:nvPr/>
        </p:nvSpPr>
        <p:spPr>
          <a:xfrm rot="5400000">
            <a:off x="3793736" y="2895493"/>
            <a:ext cx="1621775" cy="1415845"/>
          </a:xfrm>
          <a:prstGeom prst="hexagon">
            <a:avLst/>
          </a:prstGeom>
          <a:noFill/>
          <a:ln w="28575">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11" name="Hexágono 9">
            <a:extLst>
              <a:ext uri="{FF2B5EF4-FFF2-40B4-BE49-F238E27FC236}">
                <a16:creationId xmlns:a16="http://schemas.microsoft.com/office/drawing/2014/main" id="{33C03BFE-FF66-B0C5-944F-4092B89E84D5}"/>
              </a:ext>
            </a:extLst>
          </p:cNvPr>
          <p:cNvSpPr/>
          <p:nvPr/>
        </p:nvSpPr>
        <p:spPr>
          <a:xfrm rot="5400000">
            <a:off x="6776490" y="2895493"/>
            <a:ext cx="1621775" cy="1415845"/>
          </a:xfrm>
          <a:prstGeom prst="hexagon">
            <a:avLst/>
          </a:prstGeom>
          <a:noFill/>
          <a:ln w="28575">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12" name="Hexágono 10">
            <a:extLst>
              <a:ext uri="{FF2B5EF4-FFF2-40B4-BE49-F238E27FC236}">
                <a16:creationId xmlns:a16="http://schemas.microsoft.com/office/drawing/2014/main" id="{F9B71B39-14D8-A37B-BC5C-B3088634F125}"/>
              </a:ext>
            </a:extLst>
          </p:cNvPr>
          <p:cNvSpPr/>
          <p:nvPr/>
        </p:nvSpPr>
        <p:spPr>
          <a:xfrm rot="5400000">
            <a:off x="6030802" y="4229570"/>
            <a:ext cx="1621775" cy="1415845"/>
          </a:xfrm>
          <a:prstGeom prst="hexagon">
            <a:avLst/>
          </a:prstGeom>
          <a:noFill/>
          <a:ln w="28575">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14" name="Hexágono 11">
            <a:extLst>
              <a:ext uri="{FF2B5EF4-FFF2-40B4-BE49-F238E27FC236}">
                <a16:creationId xmlns:a16="http://schemas.microsoft.com/office/drawing/2014/main" id="{6853EA1E-0F31-4BC0-4841-FEAB56C2F5F3}"/>
              </a:ext>
            </a:extLst>
          </p:cNvPr>
          <p:cNvSpPr/>
          <p:nvPr/>
        </p:nvSpPr>
        <p:spPr>
          <a:xfrm rot="5400000">
            <a:off x="6037581" y="1539742"/>
            <a:ext cx="1621775" cy="1415845"/>
          </a:xfrm>
          <a:prstGeom prst="hexagon">
            <a:avLst/>
          </a:prstGeom>
          <a:no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15" name="Hexágono 12">
            <a:extLst>
              <a:ext uri="{FF2B5EF4-FFF2-40B4-BE49-F238E27FC236}">
                <a16:creationId xmlns:a16="http://schemas.microsoft.com/office/drawing/2014/main" id="{E6F8EC6B-4964-E876-79C3-604C406531F9}"/>
              </a:ext>
            </a:extLst>
          </p:cNvPr>
          <p:cNvSpPr/>
          <p:nvPr/>
        </p:nvSpPr>
        <p:spPr>
          <a:xfrm rot="5400000">
            <a:off x="4542139" y="4225444"/>
            <a:ext cx="1621775" cy="1415845"/>
          </a:xfrm>
          <a:prstGeom prst="hexagon">
            <a:avLst/>
          </a:prstGeom>
          <a:noFill/>
          <a:ln w="28575">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cxnSp>
        <p:nvCxnSpPr>
          <p:cNvPr id="20" name="Conector recto 17">
            <a:extLst>
              <a:ext uri="{FF2B5EF4-FFF2-40B4-BE49-F238E27FC236}">
                <a16:creationId xmlns:a16="http://schemas.microsoft.com/office/drawing/2014/main" id="{FD3291A8-314B-B1C4-54CE-0EAE89BBC8F2}"/>
              </a:ext>
            </a:extLst>
          </p:cNvPr>
          <p:cNvCxnSpPr>
            <a:cxnSpLocks/>
          </p:cNvCxnSpPr>
          <p:nvPr/>
        </p:nvCxnSpPr>
        <p:spPr>
          <a:xfrm flipV="1">
            <a:off x="7741920" y="2718622"/>
            <a:ext cx="3895344"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cto 28">
            <a:extLst>
              <a:ext uri="{FF2B5EF4-FFF2-40B4-BE49-F238E27FC236}">
                <a16:creationId xmlns:a16="http://schemas.microsoft.com/office/drawing/2014/main" id="{67D24DF8-BECD-09E5-560E-0D502053A996}"/>
              </a:ext>
            </a:extLst>
          </p:cNvPr>
          <p:cNvCxnSpPr>
            <a:cxnSpLocks/>
          </p:cNvCxnSpPr>
          <p:nvPr/>
        </p:nvCxnSpPr>
        <p:spPr>
          <a:xfrm>
            <a:off x="7741920" y="4484372"/>
            <a:ext cx="3895344"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3" name="Conector recto 29">
            <a:extLst>
              <a:ext uri="{FF2B5EF4-FFF2-40B4-BE49-F238E27FC236}">
                <a16:creationId xmlns:a16="http://schemas.microsoft.com/office/drawing/2014/main" id="{92273875-CAA2-22C9-76EF-144C4D51C9D8}"/>
              </a:ext>
            </a:extLst>
          </p:cNvPr>
          <p:cNvCxnSpPr>
            <a:cxnSpLocks/>
          </p:cNvCxnSpPr>
          <p:nvPr/>
        </p:nvCxnSpPr>
        <p:spPr>
          <a:xfrm>
            <a:off x="554736" y="2718622"/>
            <a:ext cx="3895344"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Conector recto 30">
            <a:extLst>
              <a:ext uri="{FF2B5EF4-FFF2-40B4-BE49-F238E27FC236}">
                <a16:creationId xmlns:a16="http://schemas.microsoft.com/office/drawing/2014/main" id="{9BDF9BA5-853D-7D3C-8BF2-5555391B15C6}"/>
              </a:ext>
            </a:extLst>
          </p:cNvPr>
          <p:cNvCxnSpPr>
            <a:cxnSpLocks/>
          </p:cNvCxnSpPr>
          <p:nvPr/>
        </p:nvCxnSpPr>
        <p:spPr>
          <a:xfrm>
            <a:off x="554736" y="4484372"/>
            <a:ext cx="3895344" cy="0"/>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7" name="TextBox 25">
            <a:extLst>
              <a:ext uri="{FF2B5EF4-FFF2-40B4-BE49-F238E27FC236}">
                <a16:creationId xmlns:a16="http://schemas.microsoft.com/office/drawing/2014/main" id="{DD6FB72D-A7E0-8423-8386-07843848B070}"/>
              </a:ext>
            </a:extLst>
          </p:cNvPr>
          <p:cNvSpPr txBox="1"/>
          <p:nvPr/>
        </p:nvSpPr>
        <p:spPr>
          <a:xfrm>
            <a:off x="573919" y="2935930"/>
            <a:ext cx="3247250" cy="1131079"/>
          </a:xfrm>
          <a:prstGeom prst="rect">
            <a:avLst/>
          </a:prstGeom>
          <a:noFill/>
          <a:ln>
            <a:noFill/>
          </a:ln>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accent3">
                    <a:lumMod val="75000"/>
                  </a:schemeClr>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Why It Works</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solidFill>
                  <a:srgbClr val="061F3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Sorts voters by last name to prevent duplicate voting (i.e. A-K, L-Z)</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solidFill>
                  <a:srgbClr val="061F3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Stores data locally until reconnection</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solidFill>
                  <a:srgbClr val="061F3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Automatically re-syncs to EMS</a:t>
            </a:r>
          </a:p>
        </p:txBody>
      </p:sp>
      <p:sp>
        <p:nvSpPr>
          <p:cNvPr id="28" name="TextBox 25">
            <a:extLst>
              <a:ext uri="{FF2B5EF4-FFF2-40B4-BE49-F238E27FC236}">
                <a16:creationId xmlns:a16="http://schemas.microsoft.com/office/drawing/2014/main" id="{2D359CC3-E92A-D0D9-2332-12694F33C096}"/>
              </a:ext>
            </a:extLst>
          </p:cNvPr>
          <p:cNvSpPr txBox="1"/>
          <p:nvPr/>
        </p:nvSpPr>
        <p:spPr>
          <a:xfrm>
            <a:off x="573919" y="1436778"/>
            <a:ext cx="3587063" cy="1131079"/>
          </a:xfrm>
          <a:prstGeom prst="rect">
            <a:avLst/>
          </a:prstGeom>
          <a:noFill/>
          <a:ln>
            <a:noFill/>
          </a:ln>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accent1"/>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What It Is</a:t>
            </a:r>
          </a:p>
          <a:p>
            <a:pPr marL="285750" lvl="0" indent="-285750">
              <a:spcBef>
                <a:spcPts val="300"/>
              </a:spcBef>
              <a:buFont typeface="Arial" panose="020B0604020202020204" pitchFamily="34" charset="0"/>
              <a:buChar char="•"/>
              <a:defRPr/>
            </a:pPr>
            <a:r>
              <a:rPr lang="en-US" sz="1300" dirty="0">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Built-in EMS failsafe for full connectivity loss</a:t>
            </a:r>
          </a:p>
          <a:p>
            <a:pPr marL="285750" lvl="0" indent="-285750">
              <a:spcBef>
                <a:spcPts val="300"/>
              </a:spcBef>
              <a:buFont typeface="Arial" panose="020B0604020202020204" pitchFamily="34" charset="0"/>
              <a:buChar char="•"/>
              <a:defRPr/>
            </a:pPr>
            <a:r>
              <a:rPr lang="en-US" sz="1300" dirty="0">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Converts each eBook into an independent poll book (similar paper books)</a:t>
            </a:r>
          </a:p>
          <a:p>
            <a:pPr marL="285750" lvl="0" indent="-285750">
              <a:spcBef>
                <a:spcPts val="300"/>
              </a:spcBef>
              <a:buFont typeface="Arial" panose="020B0604020202020204" pitchFamily="34" charset="0"/>
              <a:buChar char="•"/>
              <a:defRPr/>
            </a:pPr>
            <a:r>
              <a:rPr lang="en-US" sz="1300" dirty="0">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Keeps check-ins active with no downtime</a:t>
            </a:r>
          </a:p>
        </p:txBody>
      </p:sp>
      <p:sp>
        <p:nvSpPr>
          <p:cNvPr id="30" name="TextBox 25">
            <a:extLst>
              <a:ext uri="{FF2B5EF4-FFF2-40B4-BE49-F238E27FC236}">
                <a16:creationId xmlns:a16="http://schemas.microsoft.com/office/drawing/2014/main" id="{D92764F1-C58F-15D5-532A-D58E2A23E22B}"/>
              </a:ext>
            </a:extLst>
          </p:cNvPr>
          <p:cNvSpPr txBox="1"/>
          <p:nvPr/>
        </p:nvSpPr>
        <p:spPr>
          <a:xfrm>
            <a:off x="573919" y="4613503"/>
            <a:ext cx="3247250" cy="1092607"/>
          </a:xfrm>
          <a:prstGeom prst="rect">
            <a:avLst/>
          </a:prstGeom>
          <a:noFill/>
          <a:ln>
            <a:noFill/>
          </a:ln>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accent5"/>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How To Activate</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solidFill>
                  <a:srgbClr val="061F3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Tap the Book Breakout checkbox in EMS and follow the instructions</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solidFill>
                  <a:srgbClr val="061F3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Bold’s Helpdesk can guide you through the process in minutes if needed</a:t>
            </a:r>
          </a:p>
        </p:txBody>
      </p:sp>
      <p:sp>
        <p:nvSpPr>
          <p:cNvPr id="31" name="TextBox 25">
            <a:extLst>
              <a:ext uri="{FF2B5EF4-FFF2-40B4-BE49-F238E27FC236}">
                <a16:creationId xmlns:a16="http://schemas.microsoft.com/office/drawing/2014/main" id="{3BE11DC2-724A-DDA4-38F3-95A7005C4479}"/>
              </a:ext>
            </a:extLst>
          </p:cNvPr>
          <p:cNvSpPr txBox="1"/>
          <p:nvPr/>
        </p:nvSpPr>
        <p:spPr>
          <a:xfrm>
            <a:off x="8564880" y="2935930"/>
            <a:ext cx="3246120" cy="1331134"/>
          </a:xfrm>
          <a:prstGeom prst="rect">
            <a:avLst/>
          </a:prstGeom>
          <a:noFill/>
          <a:ln>
            <a:noFill/>
          </a:ln>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accent4"/>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Key Benefits</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solidFill>
                  <a:srgbClr val="061F3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No interruptions for voters or poll workers </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solidFill>
                  <a:srgbClr val="061F3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Maintains full election integrity</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solidFill>
                  <a:srgbClr val="061F3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Peace of mind when the unexpected happens</a:t>
            </a:r>
          </a:p>
        </p:txBody>
      </p:sp>
      <p:sp>
        <p:nvSpPr>
          <p:cNvPr id="32" name="TextBox 25">
            <a:extLst>
              <a:ext uri="{FF2B5EF4-FFF2-40B4-BE49-F238E27FC236}">
                <a16:creationId xmlns:a16="http://schemas.microsoft.com/office/drawing/2014/main" id="{2F98EE25-BDE9-7406-C199-0756D9F5E4E6}"/>
              </a:ext>
            </a:extLst>
          </p:cNvPr>
          <p:cNvSpPr txBox="1"/>
          <p:nvPr/>
        </p:nvSpPr>
        <p:spPr>
          <a:xfrm>
            <a:off x="8564880" y="1436778"/>
            <a:ext cx="3246120" cy="1092607"/>
          </a:xfrm>
          <a:prstGeom prst="rect">
            <a:avLst/>
          </a:prstGeom>
          <a:noFill/>
          <a:ln>
            <a:noFill/>
          </a:ln>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accent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When To Use It</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Only during extended internet outages</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For short internet drops, check-ins store locally and auto-sync upon re-connection</a:t>
            </a:r>
          </a:p>
        </p:txBody>
      </p:sp>
      <p:sp>
        <p:nvSpPr>
          <p:cNvPr id="33" name="TextBox 25">
            <a:extLst>
              <a:ext uri="{FF2B5EF4-FFF2-40B4-BE49-F238E27FC236}">
                <a16:creationId xmlns:a16="http://schemas.microsoft.com/office/drawing/2014/main" id="{3BCD6AFE-0A67-D7AA-1DD6-2856AF09A4C1}"/>
              </a:ext>
            </a:extLst>
          </p:cNvPr>
          <p:cNvSpPr txBox="1"/>
          <p:nvPr/>
        </p:nvSpPr>
        <p:spPr>
          <a:xfrm>
            <a:off x="8564880" y="4613503"/>
            <a:ext cx="3246120" cy="892552"/>
          </a:xfrm>
          <a:prstGeom prst="rect">
            <a:avLst/>
          </a:prstGeom>
          <a:noFill/>
          <a:ln>
            <a:noFill/>
          </a:ln>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accent6"/>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After Connectivity Restores</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solidFill>
                  <a:srgbClr val="061F3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All data and signatures sync automatically</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300" dirty="0">
                <a:solidFill>
                  <a:srgbClr val="061F32"/>
                </a:solidFill>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Reports and audit trail update instantly</a:t>
            </a:r>
          </a:p>
        </p:txBody>
      </p:sp>
      <p:sp>
        <p:nvSpPr>
          <p:cNvPr id="35" name="Content Placeholder 7">
            <a:extLst>
              <a:ext uri="{FF2B5EF4-FFF2-40B4-BE49-F238E27FC236}">
                <a16:creationId xmlns:a16="http://schemas.microsoft.com/office/drawing/2014/main" id="{ABE8EF5D-C65D-B9A5-CCB9-A3E4F7C06611}"/>
              </a:ext>
            </a:extLst>
          </p:cNvPr>
          <p:cNvSpPr txBox="1">
            <a:spLocks/>
          </p:cNvSpPr>
          <p:nvPr/>
        </p:nvSpPr>
        <p:spPr>
          <a:xfrm>
            <a:off x="380998" y="999197"/>
            <a:ext cx="11430002" cy="320040"/>
          </a:xfrm>
          <a:prstGeom prst="roundRect">
            <a:avLst/>
          </a:prstGeom>
          <a:solidFill>
            <a:srgbClr val="2E7FF5"/>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Book Breakout Mode</a:t>
            </a:r>
          </a:p>
        </p:txBody>
      </p:sp>
      <p:sp>
        <p:nvSpPr>
          <p:cNvPr id="36" name="Text Placeholder 8">
            <a:extLst>
              <a:ext uri="{FF2B5EF4-FFF2-40B4-BE49-F238E27FC236}">
                <a16:creationId xmlns:a16="http://schemas.microsoft.com/office/drawing/2014/main" id="{D69FAA52-829D-AB25-0FFB-B76D5563D877}"/>
              </a:ext>
            </a:extLst>
          </p:cNvPr>
          <p:cNvSpPr txBox="1">
            <a:spLocks/>
          </p:cNvSpPr>
          <p:nvPr/>
        </p:nvSpPr>
        <p:spPr>
          <a:xfrm>
            <a:off x="388647" y="5939353"/>
            <a:ext cx="11414707" cy="365968"/>
          </a:xfrm>
          <a:prstGeom prst="roundRect">
            <a:avLst/>
          </a:prstGeom>
          <a:noFill/>
          <a:ln w="28575">
            <a:solidFill>
              <a:srgbClr val="005FAF"/>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i="1" dirty="0">
                <a:solidFill>
                  <a:srgbClr val="005FAF"/>
                </a:solidFill>
                <a:effectLst/>
              </a:rPr>
              <a:t>The built-in backup that keeps your election moving under any condition</a:t>
            </a:r>
            <a:endParaRPr lang="en-US" sz="1400" b="1" i="1" dirty="0">
              <a:solidFill>
                <a:srgbClr val="005FAF"/>
              </a:solidFill>
            </a:endParaRPr>
          </a:p>
        </p:txBody>
      </p:sp>
      <p:pic>
        <p:nvPicPr>
          <p:cNvPr id="51" name="Graphic 50" descr="Upload with solid fill">
            <a:extLst>
              <a:ext uri="{FF2B5EF4-FFF2-40B4-BE49-F238E27FC236}">
                <a16:creationId xmlns:a16="http://schemas.microsoft.com/office/drawing/2014/main" id="{40DE5F8C-D47B-A159-8962-055DEFC994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84490" y="4480292"/>
            <a:ext cx="914400" cy="914400"/>
          </a:xfrm>
          <a:prstGeom prst="rect">
            <a:avLst/>
          </a:prstGeom>
        </p:spPr>
      </p:pic>
      <p:pic>
        <p:nvPicPr>
          <p:cNvPr id="55" name="Graphic 54" descr="Checkbox Checked with solid fill">
            <a:extLst>
              <a:ext uri="{FF2B5EF4-FFF2-40B4-BE49-F238E27FC236}">
                <a16:creationId xmlns:a16="http://schemas.microsoft.com/office/drawing/2014/main" id="{6AA27A79-43E9-ECA2-17BC-6B6C435D9E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5826" y="4476166"/>
            <a:ext cx="914400" cy="914400"/>
          </a:xfrm>
          <a:prstGeom prst="rect">
            <a:avLst/>
          </a:prstGeom>
        </p:spPr>
      </p:pic>
      <p:pic>
        <p:nvPicPr>
          <p:cNvPr id="57" name="Graphic 56" descr="Gears with solid fill">
            <a:extLst>
              <a:ext uri="{FF2B5EF4-FFF2-40B4-BE49-F238E27FC236}">
                <a16:creationId xmlns:a16="http://schemas.microsoft.com/office/drawing/2014/main" id="{D7EBBF05-D373-E164-9783-10BFA74F93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30177" y="3146215"/>
            <a:ext cx="914400" cy="914400"/>
          </a:xfrm>
          <a:prstGeom prst="rect">
            <a:avLst/>
          </a:prstGeom>
        </p:spPr>
      </p:pic>
      <p:pic>
        <p:nvPicPr>
          <p:cNvPr id="59" name="Graphic 58" descr="Lock with solid fill">
            <a:extLst>
              <a:ext uri="{FF2B5EF4-FFF2-40B4-BE49-F238E27FC236}">
                <a16:creationId xmlns:a16="http://schemas.microsoft.com/office/drawing/2014/main" id="{ECD2716D-D6DC-B660-D434-59501399F4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7423" y="3146215"/>
            <a:ext cx="914400" cy="914400"/>
          </a:xfrm>
          <a:prstGeom prst="rect">
            <a:avLst/>
          </a:prstGeom>
        </p:spPr>
      </p:pic>
      <p:pic>
        <p:nvPicPr>
          <p:cNvPr id="61" name="Graphic 60" descr="Warning with solid fill">
            <a:extLst>
              <a:ext uri="{FF2B5EF4-FFF2-40B4-BE49-F238E27FC236}">
                <a16:creationId xmlns:a16="http://schemas.microsoft.com/office/drawing/2014/main" id="{57EBA87E-590F-7AAB-7C47-B41A1102B6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91268" y="1790464"/>
            <a:ext cx="914400" cy="914400"/>
          </a:xfrm>
          <a:prstGeom prst="rect">
            <a:avLst/>
          </a:prstGeom>
        </p:spPr>
      </p:pic>
      <p:pic>
        <p:nvPicPr>
          <p:cNvPr id="63" name="Graphic 62" descr="Storytelling with solid fill">
            <a:extLst>
              <a:ext uri="{FF2B5EF4-FFF2-40B4-BE49-F238E27FC236}">
                <a16:creationId xmlns:a16="http://schemas.microsoft.com/office/drawing/2014/main" id="{0D943E29-0F1D-4F5C-D3BE-38158CE8DA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99891" y="1790465"/>
            <a:ext cx="914400" cy="914400"/>
          </a:xfrm>
          <a:prstGeom prst="rect">
            <a:avLst/>
          </a:prstGeom>
        </p:spPr>
      </p:pic>
    </p:spTree>
    <p:extLst>
      <p:ext uri="{BB962C8B-B14F-4D97-AF65-F5344CB8AC3E}">
        <p14:creationId xmlns:p14="http://schemas.microsoft.com/office/powerpoint/2010/main" val="1920818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86417-F025-DB96-B161-3E8B117810F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8E30D63-3A0E-1215-014A-2CA319A88BC8}"/>
              </a:ext>
            </a:extLst>
          </p:cNvPr>
          <p:cNvSpPr>
            <a:spLocks noGrp="1"/>
          </p:cNvSpPr>
          <p:nvPr>
            <p:ph type="body" sz="quarter" idx="10"/>
          </p:nvPr>
        </p:nvSpPr>
        <p:spPr/>
        <p:txBody>
          <a:bodyPr/>
          <a:lstStyle/>
          <a:p>
            <a:r>
              <a:rPr lang="en-US" dirty="0"/>
              <a:t>Bold’s Election Management System (EMS) Overview</a:t>
            </a:r>
          </a:p>
        </p:txBody>
      </p:sp>
    </p:spTree>
    <p:extLst>
      <p:ext uri="{BB962C8B-B14F-4D97-AF65-F5344CB8AC3E}">
        <p14:creationId xmlns:p14="http://schemas.microsoft.com/office/powerpoint/2010/main" val="3502560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9D52-9C6C-DEEB-D20F-3248D5957EB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4C66BB2-F6B4-6EB6-CCDC-8037C31CF8C8}"/>
              </a:ext>
            </a:extLst>
          </p:cNvPr>
          <p:cNvPicPr>
            <a:picLocks noChangeAspect="1"/>
          </p:cNvPicPr>
          <p:nvPr/>
        </p:nvPicPr>
        <p:blipFill>
          <a:blip r:embed="rId2"/>
          <a:stretch>
            <a:fillRect/>
          </a:stretch>
        </p:blipFill>
        <p:spPr>
          <a:xfrm>
            <a:off x="652209" y="1742755"/>
            <a:ext cx="5344111" cy="3347405"/>
          </a:xfrm>
          <a:prstGeom prst="rect">
            <a:avLst/>
          </a:prstGeom>
        </p:spPr>
      </p:pic>
      <p:sp>
        <p:nvSpPr>
          <p:cNvPr id="2" name="Slide Number Placeholder 1">
            <a:extLst>
              <a:ext uri="{FF2B5EF4-FFF2-40B4-BE49-F238E27FC236}">
                <a16:creationId xmlns:a16="http://schemas.microsoft.com/office/drawing/2014/main" id="{90023882-4631-5860-49BD-60D896DABF36}"/>
              </a:ext>
            </a:extLst>
          </p:cNvPr>
          <p:cNvSpPr>
            <a:spLocks noGrp="1"/>
          </p:cNvSpPr>
          <p:nvPr>
            <p:ph type="sldNum" sz="quarter" idx="4"/>
          </p:nvPr>
        </p:nvSpPr>
        <p:spPr/>
        <p:txBody>
          <a:bodyPr/>
          <a:lstStyle/>
          <a:p>
            <a:fld id="{BE1867B5-C1A1-46CF-9517-8DF7752C1DA6}" type="slidenum">
              <a:rPr lang="en-US" smtClean="0"/>
              <a:pPr/>
              <a:t>20</a:t>
            </a:fld>
            <a:endParaRPr lang="en-US"/>
          </a:p>
        </p:txBody>
      </p:sp>
      <p:sp>
        <p:nvSpPr>
          <p:cNvPr id="3" name="Text Placeholder 2">
            <a:extLst>
              <a:ext uri="{FF2B5EF4-FFF2-40B4-BE49-F238E27FC236}">
                <a16:creationId xmlns:a16="http://schemas.microsoft.com/office/drawing/2014/main" id="{66B80DCB-7345-8DDD-11C8-A67E4E2A7D7B}"/>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A0A45EE7-B036-1644-5A14-98C12862E891}"/>
              </a:ext>
            </a:extLst>
          </p:cNvPr>
          <p:cNvSpPr>
            <a:spLocks noGrp="1"/>
          </p:cNvSpPr>
          <p:nvPr>
            <p:ph type="body" sz="quarter" idx="11"/>
          </p:nvPr>
        </p:nvSpPr>
        <p:spPr/>
        <p:txBody>
          <a:bodyPr/>
          <a:lstStyle/>
          <a:p>
            <a:r>
              <a:rPr lang="en-US" dirty="0"/>
              <a:t>EMS User-Interface Overview: Book Breakout Mode</a:t>
            </a:r>
          </a:p>
        </p:txBody>
      </p:sp>
      <p:sp>
        <p:nvSpPr>
          <p:cNvPr id="5" name="Text Placeholder 4">
            <a:extLst>
              <a:ext uri="{FF2B5EF4-FFF2-40B4-BE49-F238E27FC236}">
                <a16:creationId xmlns:a16="http://schemas.microsoft.com/office/drawing/2014/main" id="{734A5E52-54FC-45E6-F098-11C74FEDD335}"/>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1" name="TextBox 40">
            <a:extLst>
              <a:ext uri="{FF2B5EF4-FFF2-40B4-BE49-F238E27FC236}">
                <a16:creationId xmlns:a16="http://schemas.microsoft.com/office/drawing/2014/main" id="{CD9DA8F9-42D0-4617-3BC1-CFB14600B2F0}"/>
              </a:ext>
            </a:extLst>
          </p:cNvPr>
          <p:cNvSpPr txBox="1"/>
          <p:nvPr/>
        </p:nvSpPr>
        <p:spPr>
          <a:xfrm>
            <a:off x="6477450" y="2595362"/>
            <a:ext cx="5001768" cy="646331"/>
          </a:xfrm>
          <a:prstGeom prst="rect">
            <a:avLst/>
          </a:prstGeom>
          <a:noFill/>
          <a:ln w="6350">
            <a:noFill/>
            <a:prstDash val="dash"/>
          </a:ln>
        </p:spPr>
        <p:txBody>
          <a:bodyPr wrap="square" lIns="0" tIns="0" rIns="0" bIns="0" rtlCol="0">
            <a:spAutoFit/>
          </a:bodyPr>
          <a:lstStyle/>
          <a:p>
            <a:r>
              <a:rPr lang="en-US" sz="1400" dirty="0">
                <a:solidFill>
                  <a:srgbClr val="000000"/>
                </a:solidFill>
                <a:effectLst/>
                <a:latin typeface="Arial" panose="020B0604020202020204" pitchFamily="34" charset="0"/>
              </a:rPr>
              <a:t>Bold’s Book Breakout Mode activates with the press of a button, converting your eBooks into organized digital poll books sorted by voter last name</a:t>
            </a:r>
            <a:endParaRPr lang="en-US"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7B18AB8-5314-BE48-21FE-35121DFBADB9}"/>
              </a:ext>
            </a:extLst>
          </p:cNvPr>
          <p:cNvSpPr txBox="1"/>
          <p:nvPr/>
        </p:nvSpPr>
        <p:spPr>
          <a:xfrm>
            <a:off x="6477450" y="2027990"/>
            <a:ext cx="5996489"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Election Day Failsafe</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622238EA-033A-5DC7-DC7D-218AE6D2B5BB}"/>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84E5C338-1995-6525-5184-7B1A27B70970}"/>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A2B1E858-94A3-37C8-7431-ECA1563CE8D9}"/>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3ACF0A49-9516-12AF-2A66-48E9DE08B126}"/>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D71E14B5-48C1-1688-C25E-F112817C7195}"/>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C7BA28C-884D-C755-FD91-BD3907207D4D}"/>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E26ADDDA-63D9-5A01-8671-AF8B2B138CDC}"/>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173FC7B-9084-D423-50DA-C404294DD35C}"/>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3D75137F-F177-6415-8FCF-1202C6D9E9D6}"/>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93E554F-4A0F-0BDA-C1C2-EB43E336C1C8}"/>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A3765474-1C8A-A506-B3D9-C6DF3697958E}"/>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45DB038-BA56-62DB-6450-871CCE0C2E19}"/>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8169B37B-C2B0-6C13-C389-59CEBAA6CCD7}"/>
              </a:ext>
            </a:extLst>
          </p:cNvPr>
          <p:cNvSpPr txBox="1"/>
          <p:nvPr/>
        </p:nvSpPr>
        <p:spPr>
          <a:xfrm>
            <a:off x="6804474"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One-Button Activation</a:t>
            </a:r>
          </a:p>
        </p:txBody>
      </p:sp>
      <p:sp>
        <p:nvSpPr>
          <p:cNvPr id="66" name="TextBox 65">
            <a:extLst>
              <a:ext uri="{FF2B5EF4-FFF2-40B4-BE49-F238E27FC236}">
                <a16:creationId xmlns:a16="http://schemas.microsoft.com/office/drawing/2014/main" id="{F1CDF477-F42F-A247-F3D4-F7FB826856F8}"/>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Organized by Last Name</a:t>
            </a:r>
          </a:p>
        </p:txBody>
      </p:sp>
      <p:sp>
        <p:nvSpPr>
          <p:cNvPr id="67" name="TextBox 66">
            <a:extLst>
              <a:ext uri="{FF2B5EF4-FFF2-40B4-BE49-F238E27FC236}">
                <a16:creationId xmlns:a16="http://schemas.microsoft.com/office/drawing/2014/main" id="{DC55A9B5-A83E-A109-4621-52DD93B70CDD}"/>
              </a:ext>
            </a:extLst>
          </p:cNvPr>
          <p:cNvSpPr txBox="1"/>
          <p:nvPr/>
        </p:nvSpPr>
        <p:spPr>
          <a:xfrm>
            <a:off x="9203112"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Zero</a:t>
            </a:r>
            <a:br>
              <a:rPr lang="en-US" sz="1100" b="1" dirty="0">
                <a:solidFill>
                  <a:srgbClr val="00A896"/>
                </a:solidFill>
                <a:latin typeface="Arial" panose="020B0604020202020204" pitchFamily="34" charset="0"/>
                <a:cs typeface="Arial" panose="020B0604020202020204" pitchFamily="34" charset="0"/>
              </a:rPr>
            </a:br>
            <a:r>
              <a:rPr lang="en-US" sz="1100" b="1" dirty="0">
                <a:solidFill>
                  <a:srgbClr val="00A896"/>
                </a:solidFill>
                <a:latin typeface="Arial" panose="020B0604020202020204" pitchFamily="34" charset="0"/>
                <a:cs typeface="Arial" panose="020B0604020202020204" pitchFamily="34" charset="0"/>
              </a:rPr>
              <a:t>Downtime</a:t>
            </a:r>
          </a:p>
        </p:txBody>
      </p:sp>
      <p:sp>
        <p:nvSpPr>
          <p:cNvPr id="68" name="TextBox 67">
            <a:extLst>
              <a:ext uri="{FF2B5EF4-FFF2-40B4-BE49-F238E27FC236}">
                <a16:creationId xmlns:a16="http://schemas.microsoft.com/office/drawing/2014/main" id="{9CA1C159-FFD5-994F-71C4-8BC5B0652E37}"/>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Bulletproof Backup</a:t>
            </a:r>
          </a:p>
        </p:txBody>
      </p:sp>
      <p:sp>
        <p:nvSpPr>
          <p:cNvPr id="6" name="TextBox 5">
            <a:extLst>
              <a:ext uri="{FF2B5EF4-FFF2-40B4-BE49-F238E27FC236}">
                <a16:creationId xmlns:a16="http://schemas.microsoft.com/office/drawing/2014/main" id="{2814F29B-CE4D-17E4-2603-7BDD288903C6}"/>
              </a:ext>
            </a:extLst>
          </p:cNvPr>
          <p:cNvSpPr txBox="1"/>
          <p:nvPr/>
        </p:nvSpPr>
        <p:spPr>
          <a:xfrm>
            <a:off x="6477450" y="4500441"/>
            <a:ext cx="5001768" cy="861774"/>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When connectivity fails, Bold’s Book Breakout Mode ensures your election continues seamlessly. Each eBook becomes an independent poll book with organized voter lists. </a:t>
            </a:r>
            <a:r>
              <a:rPr lang="en-US" sz="1400" b="1" dirty="0">
                <a:solidFill>
                  <a:srgbClr val="2E7FF5"/>
                </a:solidFill>
                <a:effectLst/>
                <a:latin typeface="Arial" panose="020B0604020202020204" pitchFamily="34" charset="0"/>
              </a:rPr>
              <a:t>When the unexpected happens, Bold keeps your election secure</a:t>
            </a:r>
            <a:endParaRPr lang="en-US" sz="1400" b="1" dirty="0">
              <a:solidFill>
                <a:srgbClr val="2E7FF5"/>
              </a:solidFill>
              <a:latin typeface="Arial" panose="020B0604020202020204" pitchFamily="34" charset="0"/>
              <a:cs typeface="Arial" panose="020B0604020202020204" pitchFamily="34" charset="0"/>
            </a:endParaRPr>
          </a:p>
        </p:txBody>
      </p:sp>
      <p:pic>
        <p:nvPicPr>
          <p:cNvPr id="108" name="Picture 107">
            <a:extLst>
              <a:ext uri="{FF2B5EF4-FFF2-40B4-BE49-F238E27FC236}">
                <a16:creationId xmlns:a16="http://schemas.microsoft.com/office/drawing/2014/main" id="{8BFC5DE4-15CE-2F9F-0B3A-8CD7F5A6C957}"/>
              </a:ext>
            </a:extLst>
          </p:cNvPr>
          <p:cNvPicPr>
            <a:picLocks noChangeAspect="1"/>
          </p:cNvPicPr>
          <p:nvPr/>
        </p:nvPicPr>
        <p:blipFill rotWithShape="1">
          <a:blip r:embed="rId3">
            <a:extLst>
              <a:ext uri="{28A0092B-C50C-407E-A947-70E740481C1C}">
                <a14:useLocalDpi xmlns:a14="http://schemas.microsoft.com/office/drawing/2010/main" val="0"/>
              </a:ext>
            </a:extLst>
          </a:blip>
          <a:srcRect l="18508" t="14026" r="18666" b="17036"/>
          <a:stretch/>
        </p:blipFill>
        <p:spPr>
          <a:xfrm>
            <a:off x="381000" y="1495786"/>
            <a:ext cx="5872734" cy="3866429"/>
          </a:xfrm>
          <a:prstGeom prst="rect">
            <a:avLst/>
          </a:prstGeom>
        </p:spPr>
      </p:pic>
      <p:pic>
        <p:nvPicPr>
          <p:cNvPr id="14" name="Graphic 13" descr="Scribble with solid fill">
            <a:extLst>
              <a:ext uri="{FF2B5EF4-FFF2-40B4-BE49-F238E27FC236}">
                <a16:creationId xmlns:a16="http://schemas.microsoft.com/office/drawing/2014/main" id="{610F2419-D509-E716-89B6-7925B990E3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7712" y="3461070"/>
            <a:ext cx="366218" cy="366218"/>
          </a:xfrm>
          <a:prstGeom prst="rect">
            <a:avLst/>
          </a:prstGeom>
        </p:spPr>
      </p:pic>
      <p:pic>
        <p:nvPicPr>
          <p:cNvPr id="18" name="Graphic 17" descr="Boardroom with solid fill">
            <a:extLst>
              <a:ext uri="{FF2B5EF4-FFF2-40B4-BE49-F238E27FC236}">
                <a16:creationId xmlns:a16="http://schemas.microsoft.com/office/drawing/2014/main" id="{DD315DB3-56FB-3AFF-C8B9-5A711CAEAD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89640" y="3392317"/>
            <a:ext cx="503725" cy="503725"/>
          </a:xfrm>
          <a:prstGeom prst="rect">
            <a:avLst/>
          </a:prstGeom>
        </p:spPr>
      </p:pic>
      <p:pic>
        <p:nvPicPr>
          <p:cNvPr id="22" name="Graphic 21" descr="Checkbox Checked with solid fill">
            <a:extLst>
              <a:ext uri="{FF2B5EF4-FFF2-40B4-BE49-F238E27FC236}">
                <a16:creationId xmlns:a16="http://schemas.microsoft.com/office/drawing/2014/main" id="{5534F9BA-9FEB-3993-8543-5FE7722619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4687" y="3428726"/>
            <a:ext cx="430907" cy="430907"/>
          </a:xfrm>
          <a:prstGeom prst="rect">
            <a:avLst/>
          </a:prstGeom>
        </p:spPr>
      </p:pic>
      <p:pic>
        <p:nvPicPr>
          <p:cNvPr id="7" name="Graphic 6" descr="Magnifying glass with solid fill">
            <a:extLst>
              <a:ext uri="{FF2B5EF4-FFF2-40B4-BE49-F238E27FC236}">
                <a16:creationId xmlns:a16="http://schemas.microsoft.com/office/drawing/2014/main" id="{12033466-4925-AD48-B7FA-25E0334B85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05425" y="2626107"/>
            <a:ext cx="2036144" cy="2036144"/>
          </a:xfrm>
          <a:prstGeom prst="rect">
            <a:avLst/>
          </a:prstGeom>
        </p:spPr>
      </p:pic>
      <p:pic>
        <p:nvPicPr>
          <p:cNvPr id="9" name="Graphic 8" descr="Full Brick Wall with solid fill">
            <a:extLst>
              <a:ext uri="{FF2B5EF4-FFF2-40B4-BE49-F238E27FC236}">
                <a16:creationId xmlns:a16="http://schemas.microsoft.com/office/drawing/2014/main" id="{2BF3752B-897F-28B9-54BA-60BC61903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14581" y="3419301"/>
            <a:ext cx="449756" cy="449756"/>
          </a:xfrm>
          <a:prstGeom prst="rect">
            <a:avLst/>
          </a:prstGeom>
        </p:spPr>
      </p:pic>
    </p:spTree>
    <p:extLst>
      <p:ext uri="{BB962C8B-B14F-4D97-AF65-F5344CB8AC3E}">
        <p14:creationId xmlns:p14="http://schemas.microsoft.com/office/powerpoint/2010/main" val="3837304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1DFB51-5EEE-34B8-C49D-0DAC59CA343A}"/>
              </a:ext>
            </a:extLst>
          </p:cNvPr>
          <p:cNvSpPr>
            <a:spLocks noGrp="1"/>
          </p:cNvSpPr>
          <p:nvPr>
            <p:ph type="body" sz="quarter" idx="10"/>
          </p:nvPr>
        </p:nvSpPr>
        <p:spPr/>
        <p:txBody>
          <a:bodyPr/>
          <a:lstStyle/>
          <a:p>
            <a:r>
              <a:rPr lang="en-US" dirty="0"/>
              <a:t>Getting Started with Bold: </a:t>
            </a:r>
            <a:br>
              <a:rPr lang="en-US" dirty="0"/>
            </a:br>
            <a:r>
              <a:rPr lang="en-US" dirty="0"/>
              <a:t>Conversion Process &amp; Conclusion</a:t>
            </a:r>
          </a:p>
        </p:txBody>
      </p:sp>
    </p:spTree>
    <p:extLst>
      <p:ext uri="{BB962C8B-B14F-4D97-AF65-F5344CB8AC3E}">
        <p14:creationId xmlns:p14="http://schemas.microsoft.com/office/powerpoint/2010/main" val="1293491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B43868-2971-BBFB-3BD7-60D7794B6453}"/>
              </a:ext>
            </a:extLst>
          </p:cNvPr>
          <p:cNvSpPr>
            <a:spLocks noGrp="1"/>
          </p:cNvSpPr>
          <p:nvPr>
            <p:ph type="sldNum" sz="quarter" idx="4"/>
          </p:nvPr>
        </p:nvSpPr>
        <p:spPr/>
        <p:txBody>
          <a:bodyPr/>
          <a:lstStyle/>
          <a:p>
            <a:fld id="{BE1867B5-C1A1-46CF-9517-8DF7752C1DA6}" type="slidenum">
              <a:rPr lang="en-US" smtClean="0"/>
              <a:pPr/>
              <a:t>22</a:t>
            </a:fld>
            <a:endParaRPr lang="en-US"/>
          </a:p>
        </p:txBody>
      </p:sp>
      <p:sp>
        <p:nvSpPr>
          <p:cNvPr id="3" name="Text Placeholder 2">
            <a:extLst>
              <a:ext uri="{FF2B5EF4-FFF2-40B4-BE49-F238E27FC236}">
                <a16:creationId xmlns:a16="http://schemas.microsoft.com/office/drawing/2014/main" id="{77B2AF39-1169-4FC1-D8A8-7600102909A7}"/>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A891A4C1-55F7-5D84-8D68-024E02828FC5}"/>
              </a:ext>
            </a:extLst>
          </p:cNvPr>
          <p:cNvSpPr>
            <a:spLocks noGrp="1"/>
          </p:cNvSpPr>
          <p:nvPr>
            <p:ph type="body" sz="quarter" idx="11"/>
          </p:nvPr>
        </p:nvSpPr>
        <p:spPr/>
        <p:txBody>
          <a:bodyPr/>
          <a:lstStyle/>
          <a:p>
            <a:r>
              <a:rPr lang="en-US" dirty="0"/>
              <a:t>Getting Started with Bold: The Conversion Process</a:t>
            </a:r>
          </a:p>
        </p:txBody>
      </p:sp>
      <p:sp>
        <p:nvSpPr>
          <p:cNvPr id="5" name="Text Placeholder 4">
            <a:extLst>
              <a:ext uri="{FF2B5EF4-FFF2-40B4-BE49-F238E27FC236}">
                <a16:creationId xmlns:a16="http://schemas.microsoft.com/office/drawing/2014/main" id="{E89F65AC-993D-F938-6480-0D95A13F49E5}"/>
              </a:ext>
            </a:extLst>
          </p:cNvPr>
          <p:cNvSpPr>
            <a:spLocks noGrp="1"/>
          </p:cNvSpPr>
          <p:nvPr>
            <p:ph type="body" sz="quarter" idx="12"/>
          </p:nvPr>
        </p:nvSpPr>
        <p:spPr/>
        <p:txBody>
          <a:bodyPr/>
          <a:lstStyle/>
          <a:p>
            <a:r>
              <a:rPr lang="en-US" dirty="0"/>
              <a:t>Regardless of how you’re running elections today, Bold works with your available data and handles the conversion process seamlessly</a:t>
            </a:r>
          </a:p>
        </p:txBody>
      </p:sp>
      <p:sp>
        <p:nvSpPr>
          <p:cNvPr id="18" name="Rectangle: Rounded Corners 17">
            <a:extLst>
              <a:ext uri="{FF2B5EF4-FFF2-40B4-BE49-F238E27FC236}">
                <a16:creationId xmlns:a16="http://schemas.microsoft.com/office/drawing/2014/main" id="{4A0FA53F-92B0-4FAD-46DE-B81A7AD70583}"/>
              </a:ext>
            </a:extLst>
          </p:cNvPr>
          <p:cNvSpPr/>
          <p:nvPr/>
        </p:nvSpPr>
        <p:spPr>
          <a:xfrm>
            <a:off x="1385889" y="1028700"/>
            <a:ext cx="1743075" cy="4933950"/>
          </a:xfrm>
          <a:prstGeom prst="roundRect">
            <a:avLst>
              <a:gd name="adj" fmla="val 1229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A0041FA7-A394-8894-3D4C-7C8183B10524}"/>
              </a:ext>
            </a:extLst>
          </p:cNvPr>
          <p:cNvSpPr/>
          <p:nvPr/>
        </p:nvSpPr>
        <p:spPr>
          <a:xfrm>
            <a:off x="476251" y="1200150"/>
            <a:ext cx="3562350" cy="4610100"/>
          </a:xfrm>
          <a:prstGeom prst="roundRect">
            <a:avLst>
              <a:gd name="adj" fmla="val 13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F944C35B-3BB5-C201-173A-E06FFF8981EA}"/>
              </a:ext>
            </a:extLst>
          </p:cNvPr>
          <p:cNvSpPr/>
          <p:nvPr/>
        </p:nvSpPr>
        <p:spPr>
          <a:xfrm>
            <a:off x="671513" y="1543050"/>
            <a:ext cx="3171825" cy="704850"/>
          </a:xfrm>
          <a:prstGeom prst="roundRect">
            <a:avLst>
              <a:gd name="adj" fmla="val 50000"/>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A0FEB6C3-084E-3829-F439-3FB6301E9584}"/>
              </a:ext>
            </a:extLst>
          </p:cNvPr>
          <p:cNvSpPr/>
          <p:nvPr/>
        </p:nvSpPr>
        <p:spPr>
          <a:xfrm>
            <a:off x="671513" y="2373034"/>
            <a:ext cx="3171825" cy="704850"/>
          </a:xfrm>
          <a:prstGeom prst="roundRect">
            <a:avLst>
              <a:gd name="adj" fmla="val 50000"/>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2" name="Rectangle: Rounded Corners 21">
            <a:extLst>
              <a:ext uri="{FF2B5EF4-FFF2-40B4-BE49-F238E27FC236}">
                <a16:creationId xmlns:a16="http://schemas.microsoft.com/office/drawing/2014/main" id="{E4A39555-F860-051E-C5B3-8579F1F3FE23}"/>
              </a:ext>
            </a:extLst>
          </p:cNvPr>
          <p:cNvSpPr/>
          <p:nvPr/>
        </p:nvSpPr>
        <p:spPr>
          <a:xfrm>
            <a:off x="671513" y="3186112"/>
            <a:ext cx="3171825" cy="704850"/>
          </a:xfrm>
          <a:prstGeom prst="roundRect">
            <a:avLst>
              <a:gd name="adj" fmla="val 50000"/>
            </a:avLst>
          </a:prstGeom>
          <a:solidFill>
            <a:srgbClr val="FFD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3" name="Rectangle: Rounded Corners 22">
            <a:extLst>
              <a:ext uri="{FF2B5EF4-FFF2-40B4-BE49-F238E27FC236}">
                <a16:creationId xmlns:a16="http://schemas.microsoft.com/office/drawing/2014/main" id="{E498C5D7-2BBB-1C36-0CFE-38562737969D}"/>
              </a:ext>
            </a:extLst>
          </p:cNvPr>
          <p:cNvSpPr/>
          <p:nvPr/>
        </p:nvSpPr>
        <p:spPr>
          <a:xfrm>
            <a:off x="671513" y="4007643"/>
            <a:ext cx="3171825" cy="704850"/>
          </a:xfrm>
          <a:prstGeom prst="roundRect">
            <a:avLst>
              <a:gd name="adj" fmla="val 50000"/>
            </a:avLst>
          </a:prstGeom>
          <a:solidFill>
            <a:srgbClr val="005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F557F062-9682-F0AA-D446-2AAEFFB33C29}"/>
              </a:ext>
            </a:extLst>
          </p:cNvPr>
          <p:cNvSpPr/>
          <p:nvPr/>
        </p:nvSpPr>
        <p:spPr>
          <a:xfrm>
            <a:off x="671513" y="4829175"/>
            <a:ext cx="3171825" cy="704850"/>
          </a:xfrm>
          <a:prstGeom prst="roundRect">
            <a:avLst>
              <a:gd name="adj" fmla="val 50000"/>
            </a:avLst>
          </a:prstGeom>
          <a:solidFill>
            <a:srgbClr val="00A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2BD2EBF8-6892-C988-F604-A2B2BAD91594}"/>
              </a:ext>
            </a:extLst>
          </p:cNvPr>
          <p:cNvSpPr/>
          <p:nvPr/>
        </p:nvSpPr>
        <p:spPr>
          <a:xfrm>
            <a:off x="774795" y="1604214"/>
            <a:ext cx="582520" cy="582520"/>
          </a:xfrm>
          <a:prstGeom prst="ellipse">
            <a:avLst/>
          </a:prstGeom>
          <a:solidFill>
            <a:schemeClr val="bg1"/>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B51004C4-C384-0536-4081-288DAE59FFCF}"/>
              </a:ext>
            </a:extLst>
          </p:cNvPr>
          <p:cNvSpPr/>
          <p:nvPr/>
        </p:nvSpPr>
        <p:spPr>
          <a:xfrm>
            <a:off x="774795" y="2425746"/>
            <a:ext cx="582520" cy="582520"/>
          </a:xfrm>
          <a:prstGeom prst="ellipse">
            <a:avLst/>
          </a:prstGeom>
          <a:solidFill>
            <a:schemeClr val="bg1"/>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5C74ACDD-B1ED-3957-DF4A-69FD4B0BFAB3}"/>
              </a:ext>
            </a:extLst>
          </p:cNvPr>
          <p:cNvSpPr/>
          <p:nvPr/>
        </p:nvSpPr>
        <p:spPr>
          <a:xfrm>
            <a:off x="774795" y="3247278"/>
            <a:ext cx="582520" cy="582520"/>
          </a:xfrm>
          <a:prstGeom prst="ellipse">
            <a:avLst/>
          </a:prstGeom>
          <a:solidFill>
            <a:schemeClr val="bg1"/>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8EFA9D2D-B93A-6170-43BA-6E23D8A335F6}"/>
              </a:ext>
            </a:extLst>
          </p:cNvPr>
          <p:cNvSpPr/>
          <p:nvPr/>
        </p:nvSpPr>
        <p:spPr>
          <a:xfrm>
            <a:off x="774795" y="4068810"/>
            <a:ext cx="582520" cy="582520"/>
          </a:xfrm>
          <a:prstGeom prst="ellipse">
            <a:avLst/>
          </a:prstGeom>
          <a:solidFill>
            <a:schemeClr val="bg1"/>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D4D490B8-7ADC-8F6A-C38B-65E5BD1AA938}"/>
              </a:ext>
            </a:extLst>
          </p:cNvPr>
          <p:cNvSpPr/>
          <p:nvPr/>
        </p:nvSpPr>
        <p:spPr>
          <a:xfrm>
            <a:off x="774795" y="4890340"/>
            <a:ext cx="582520" cy="582520"/>
          </a:xfrm>
          <a:prstGeom prst="ellipse">
            <a:avLst/>
          </a:prstGeom>
          <a:solidFill>
            <a:schemeClr val="bg1"/>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A56E2362-61DB-1993-2183-BF7558A41366}"/>
              </a:ext>
            </a:extLst>
          </p:cNvPr>
          <p:cNvSpPr/>
          <p:nvPr/>
        </p:nvSpPr>
        <p:spPr>
          <a:xfrm>
            <a:off x="4267200" y="1542041"/>
            <a:ext cx="3566160"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lumMod val="75000"/>
                  </a:schemeClr>
                </a:solidFill>
                <a:latin typeface="Arial" panose="020B0604020202020204" pitchFamily="34" charset="0"/>
                <a:cs typeface="Arial" panose="020B0604020202020204" pitchFamily="34" charset="0"/>
              </a:rPr>
              <a:t>Street files, polling locations, contacts and historical voter turnout data</a:t>
            </a:r>
          </a:p>
        </p:txBody>
      </p:sp>
      <p:sp>
        <p:nvSpPr>
          <p:cNvPr id="31" name="Rectangle: Rounded Corners 30">
            <a:extLst>
              <a:ext uri="{FF2B5EF4-FFF2-40B4-BE49-F238E27FC236}">
                <a16:creationId xmlns:a16="http://schemas.microsoft.com/office/drawing/2014/main" id="{347A5303-5C68-42C6-5F07-62FC82C356C9}"/>
              </a:ext>
            </a:extLst>
          </p:cNvPr>
          <p:cNvSpPr/>
          <p:nvPr/>
        </p:nvSpPr>
        <p:spPr>
          <a:xfrm>
            <a:off x="4267200" y="2363572"/>
            <a:ext cx="3566160"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lumMod val="75000"/>
                  </a:schemeClr>
                </a:solidFill>
                <a:latin typeface="Arial" panose="020B0604020202020204" pitchFamily="34" charset="0"/>
                <a:cs typeface="Arial" panose="020B0604020202020204" pitchFamily="34" charset="0"/>
              </a:rPr>
              <a:t>Street-level mapping of polling locations and zoning</a:t>
            </a:r>
          </a:p>
        </p:txBody>
      </p:sp>
      <p:sp>
        <p:nvSpPr>
          <p:cNvPr id="32" name="Rectangle: Rounded Corners 31">
            <a:extLst>
              <a:ext uri="{FF2B5EF4-FFF2-40B4-BE49-F238E27FC236}">
                <a16:creationId xmlns:a16="http://schemas.microsoft.com/office/drawing/2014/main" id="{494EB622-701E-CCF7-08FC-B06E397F5959}"/>
              </a:ext>
            </a:extLst>
          </p:cNvPr>
          <p:cNvSpPr/>
          <p:nvPr/>
        </p:nvSpPr>
        <p:spPr>
          <a:xfrm>
            <a:off x="4267200" y="3185103"/>
            <a:ext cx="3566160"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lumMod val="75000"/>
                  </a:schemeClr>
                </a:solidFill>
                <a:latin typeface="Arial" panose="020B0604020202020204" pitchFamily="34" charset="0"/>
                <a:cs typeface="Arial" panose="020B0604020202020204" pitchFamily="34" charset="0"/>
              </a:rPr>
              <a:t>4 years of historical voter and poll list data</a:t>
            </a:r>
          </a:p>
        </p:txBody>
      </p:sp>
      <p:sp>
        <p:nvSpPr>
          <p:cNvPr id="33" name="Rectangle: Rounded Corners 32">
            <a:extLst>
              <a:ext uri="{FF2B5EF4-FFF2-40B4-BE49-F238E27FC236}">
                <a16:creationId xmlns:a16="http://schemas.microsoft.com/office/drawing/2014/main" id="{3F981509-039F-7F9D-3560-887ED771EEC6}"/>
              </a:ext>
            </a:extLst>
          </p:cNvPr>
          <p:cNvSpPr/>
          <p:nvPr/>
        </p:nvSpPr>
        <p:spPr>
          <a:xfrm>
            <a:off x="4267200" y="4006634"/>
            <a:ext cx="3566160"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lumMod val="75000"/>
                  </a:schemeClr>
                </a:solidFill>
                <a:latin typeface="Arial" panose="020B0604020202020204" pitchFamily="34" charset="0"/>
                <a:cs typeface="Arial" panose="020B0604020202020204" pitchFamily="34" charset="0"/>
              </a:rPr>
              <a:t>County BOE voter file for cross-checking and validation</a:t>
            </a:r>
          </a:p>
        </p:txBody>
      </p:sp>
      <p:sp>
        <p:nvSpPr>
          <p:cNvPr id="34" name="Rectangle: Rounded Corners 33">
            <a:extLst>
              <a:ext uri="{FF2B5EF4-FFF2-40B4-BE49-F238E27FC236}">
                <a16:creationId xmlns:a16="http://schemas.microsoft.com/office/drawing/2014/main" id="{987714AD-6305-F490-74D5-4802DF885EAD}"/>
              </a:ext>
            </a:extLst>
          </p:cNvPr>
          <p:cNvSpPr/>
          <p:nvPr/>
        </p:nvSpPr>
        <p:spPr>
          <a:xfrm>
            <a:off x="4267200" y="4828166"/>
            <a:ext cx="3566160"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lumMod val="75000"/>
                  </a:schemeClr>
                </a:solidFill>
                <a:latin typeface="Arial" panose="020B0604020202020204" pitchFamily="34" charset="0"/>
                <a:cs typeface="Arial" panose="020B0604020202020204" pitchFamily="34" charset="0"/>
              </a:rPr>
              <a:t>Typical conversion takes 2-4 weeks once inputs are received</a:t>
            </a:r>
          </a:p>
        </p:txBody>
      </p:sp>
      <p:cxnSp>
        <p:nvCxnSpPr>
          <p:cNvPr id="35" name="Straight Connector 34">
            <a:extLst>
              <a:ext uri="{FF2B5EF4-FFF2-40B4-BE49-F238E27FC236}">
                <a16:creationId xmlns:a16="http://schemas.microsoft.com/office/drawing/2014/main" id="{9BA8DE85-1D0E-DDCA-D960-BBEDACB9E21A}"/>
              </a:ext>
            </a:extLst>
          </p:cNvPr>
          <p:cNvCxnSpPr>
            <a:cxnSpLocks/>
          </p:cNvCxnSpPr>
          <p:nvPr/>
        </p:nvCxnSpPr>
        <p:spPr>
          <a:xfrm>
            <a:off x="4414838" y="2306241"/>
            <a:ext cx="710564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4A5070-C28D-6D62-DA35-0977A230C093}"/>
              </a:ext>
            </a:extLst>
          </p:cNvPr>
          <p:cNvCxnSpPr>
            <a:cxnSpLocks/>
          </p:cNvCxnSpPr>
          <p:nvPr/>
        </p:nvCxnSpPr>
        <p:spPr>
          <a:xfrm>
            <a:off x="4414838" y="3127772"/>
            <a:ext cx="710564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CBF749-8C93-4ED5-665A-5AFFD3D34CEA}"/>
              </a:ext>
            </a:extLst>
          </p:cNvPr>
          <p:cNvCxnSpPr>
            <a:cxnSpLocks/>
          </p:cNvCxnSpPr>
          <p:nvPr/>
        </p:nvCxnSpPr>
        <p:spPr>
          <a:xfrm>
            <a:off x="4414838" y="3949303"/>
            <a:ext cx="710564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ABFBE5-0F19-763C-AA17-8811AE665E83}"/>
              </a:ext>
            </a:extLst>
          </p:cNvPr>
          <p:cNvCxnSpPr>
            <a:cxnSpLocks/>
          </p:cNvCxnSpPr>
          <p:nvPr/>
        </p:nvCxnSpPr>
        <p:spPr>
          <a:xfrm>
            <a:off x="4414838" y="4770834"/>
            <a:ext cx="7105649"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EE73DF0-C9D4-C9BC-EC60-3628B8F330DA}"/>
              </a:ext>
            </a:extLst>
          </p:cNvPr>
          <p:cNvSpPr txBox="1"/>
          <p:nvPr/>
        </p:nvSpPr>
        <p:spPr>
          <a:xfrm>
            <a:off x="1421374" y="1741587"/>
            <a:ext cx="2269323" cy="307777"/>
          </a:xfrm>
          <a:prstGeom prst="rect">
            <a:avLst/>
          </a:prstGeom>
          <a:noFill/>
        </p:spPr>
        <p:txBody>
          <a:bodyPr wrap="square">
            <a:spAutoFit/>
          </a:bodyPr>
          <a:lstStyle/>
          <a:p>
            <a:r>
              <a:rPr lang="en-US" sz="1400" b="1" dirty="0">
                <a:solidFill>
                  <a:schemeClr val="bg1"/>
                </a:solidFill>
                <a:latin typeface="Arial" panose="020B0604020202020204" pitchFamily="34" charset="0"/>
                <a:cs typeface="Arial" panose="020B0604020202020204" pitchFamily="34" charset="0"/>
              </a:rPr>
              <a:t>District Information</a:t>
            </a:r>
          </a:p>
        </p:txBody>
      </p:sp>
      <p:sp>
        <p:nvSpPr>
          <p:cNvPr id="40" name="TextBox 39">
            <a:extLst>
              <a:ext uri="{FF2B5EF4-FFF2-40B4-BE49-F238E27FC236}">
                <a16:creationId xmlns:a16="http://schemas.microsoft.com/office/drawing/2014/main" id="{F1B64BD3-4959-F734-48B4-98B1BF4999BA}"/>
              </a:ext>
            </a:extLst>
          </p:cNvPr>
          <p:cNvSpPr txBox="1"/>
          <p:nvPr/>
        </p:nvSpPr>
        <p:spPr>
          <a:xfrm>
            <a:off x="1307908" y="2563020"/>
            <a:ext cx="2496255" cy="324879"/>
          </a:xfrm>
          <a:prstGeom prst="rect">
            <a:avLst/>
          </a:prstGeom>
          <a:noFill/>
        </p:spPr>
        <p:txBody>
          <a:bodyPr wrap="square">
            <a:spAutoFit/>
          </a:bodyPr>
          <a:lstStyle/>
          <a:p>
            <a:r>
              <a:rPr lang="en-US" sz="1400" b="1" dirty="0">
                <a:solidFill>
                  <a:schemeClr val="bg1"/>
                </a:solidFill>
                <a:latin typeface="Arial" panose="020B0604020202020204" pitchFamily="34" charset="0"/>
                <a:cs typeface="Arial" panose="020B0604020202020204" pitchFamily="34" charset="0"/>
              </a:rPr>
              <a:t>Polling Location Mapping</a:t>
            </a:r>
          </a:p>
        </p:txBody>
      </p:sp>
      <p:sp>
        <p:nvSpPr>
          <p:cNvPr id="41" name="TextBox 40">
            <a:extLst>
              <a:ext uri="{FF2B5EF4-FFF2-40B4-BE49-F238E27FC236}">
                <a16:creationId xmlns:a16="http://schemas.microsoft.com/office/drawing/2014/main" id="{4336B789-327E-549A-6E3B-A79C11F32377}"/>
              </a:ext>
            </a:extLst>
          </p:cNvPr>
          <p:cNvSpPr txBox="1"/>
          <p:nvPr/>
        </p:nvSpPr>
        <p:spPr>
          <a:xfrm>
            <a:off x="1421374" y="3384649"/>
            <a:ext cx="2269323" cy="307777"/>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Historical Election Data</a:t>
            </a:r>
          </a:p>
        </p:txBody>
      </p:sp>
      <p:sp>
        <p:nvSpPr>
          <p:cNvPr id="42" name="TextBox 41">
            <a:extLst>
              <a:ext uri="{FF2B5EF4-FFF2-40B4-BE49-F238E27FC236}">
                <a16:creationId xmlns:a16="http://schemas.microsoft.com/office/drawing/2014/main" id="{9F2A2ED5-AFC5-8131-4241-BC4E605342FD}"/>
              </a:ext>
            </a:extLst>
          </p:cNvPr>
          <p:cNvSpPr txBox="1"/>
          <p:nvPr/>
        </p:nvSpPr>
        <p:spPr>
          <a:xfrm>
            <a:off x="1421374" y="4202109"/>
            <a:ext cx="2269323" cy="307777"/>
          </a:xfrm>
          <a:prstGeom prst="rect">
            <a:avLst/>
          </a:prstGeom>
          <a:noFill/>
        </p:spPr>
        <p:txBody>
          <a:bodyPr wrap="square">
            <a:spAutoFit/>
          </a:bodyPr>
          <a:lstStyle/>
          <a:p>
            <a:r>
              <a:rPr lang="en-US" sz="1400" b="1" dirty="0">
                <a:solidFill>
                  <a:schemeClr val="bg1"/>
                </a:solidFill>
                <a:latin typeface="Arial" panose="020B0604020202020204" pitchFamily="34" charset="0"/>
                <a:cs typeface="Arial" panose="020B0604020202020204" pitchFamily="34" charset="0"/>
              </a:rPr>
              <a:t>County BOE Review</a:t>
            </a:r>
          </a:p>
        </p:txBody>
      </p:sp>
      <p:sp>
        <p:nvSpPr>
          <p:cNvPr id="43" name="TextBox 42">
            <a:extLst>
              <a:ext uri="{FF2B5EF4-FFF2-40B4-BE49-F238E27FC236}">
                <a16:creationId xmlns:a16="http://schemas.microsoft.com/office/drawing/2014/main" id="{FB03629D-78AC-2243-5FF9-2432B21C9ECC}"/>
              </a:ext>
            </a:extLst>
          </p:cNvPr>
          <p:cNvSpPr txBox="1"/>
          <p:nvPr/>
        </p:nvSpPr>
        <p:spPr>
          <a:xfrm>
            <a:off x="1421374" y="5023641"/>
            <a:ext cx="2269323" cy="307777"/>
          </a:xfrm>
          <a:prstGeom prst="rect">
            <a:avLst/>
          </a:prstGeom>
          <a:noFill/>
        </p:spPr>
        <p:txBody>
          <a:bodyPr wrap="square">
            <a:spAutoFit/>
          </a:bodyPr>
          <a:lstStyle/>
          <a:p>
            <a:r>
              <a:rPr lang="en-US" sz="1400" b="1" dirty="0">
                <a:solidFill>
                  <a:schemeClr val="bg1"/>
                </a:solidFill>
                <a:latin typeface="Arial" panose="020B0604020202020204" pitchFamily="34" charset="0"/>
                <a:cs typeface="Arial" panose="020B0604020202020204" pitchFamily="34" charset="0"/>
              </a:rPr>
              <a:t>Timeline &amp; Support</a:t>
            </a:r>
          </a:p>
        </p:txBody>
      </p:sp>
      <p:sp>
        <p:nvSpPr>
          <p:cNvPr id="85" name="Text Placeholder 8">
            <a:extLst>
              <a:ext uri="{FF2B5EF4-FFF2-40B4-BE49-F238E27FC236}">
                <a16:creationId xmlns:a16="http://schemas.microsoft.com/office/drawing/2014/main" id="{92FA591E-DC57-15C1-C10B-FF0E97D03FD5}"/>
              </a:ext>
            </a:extLst>
          </p:cNvPr>
          <p:cNvSpPr txBox="1">
            <a:spLocks/>
          </p:cNvSpPr>
          <p:nvPr/>
        </p:nvSpPr>
        <p:spPr>
          <a:xfrm>
            <a:off x="388647" y="6022478"/>
            <a:ext cx="11414707" cy="365968"/>
          </a:xfrm>
          <a:prstGeom prst="roundRect">
            <a:avLst/>
          </a:prstGeom>
          <a:noFill/>
          <a:ln w="28575">
            <a:solidFill>
              <a:srgbClr val="005FAF"/>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i="1" dirty="0">
                <a:solidFill>
                  <a:srgbClr val="005FAF"/>
                </a:solidFill>
                <a:effectLst/>
              </a:rPr>
              <a:t>From data intake to implementation, Bold will gather all the information to run your conversion so you don’t have to</a:t>
            </a:r>
            <a:endParaRPr lang="en-US" sz="1400" b="1" i="1" dirty="0">
              <a:solidFill>
                <a:srgbClr val="005FAF"/>
              </a:solidFill>
            </a:endParaRPr>
          </a:p>
        </p:txBody>
      </p:sp>
      <p:sp>
        <p:nvSpPr>
          <p:cNvPr id="86" name="Content Placeholder 6">
            <a:extLst>
              <a:ext uri="{FF2B5EF4-FFF2-40B4-BE49-F238E27FC236}">
                <a16:creationId xmlns:a16="http://schemas.microsoft.com/office/drawing/2014/main" id="{4C05C6E5-9ACD-2FD8-9C9A-A00D806D61DB}"/>
              </a:ext>
            </a:extLst>
          </p:cNvPr>
          <p:cNvSpPr txBox="1">
            <a:spLocks/>
          </p:cNvSpPr>
          <p:nvPr/>
        </p:nvSpPr>
        <p:spPr>
          <a:xfrm>
            <a:off x="4267200" y="1028700"/>
            <a:ext cx="3566160" cy="320040"/>
          </a:xfrm>
          <a:prstGeom prst="roundRect">
            <a:avLst/>
          </a:prstGeom>
          <a:solidFill>
            <a:srgbClr val="00A896"/>
          </a:solid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400" b="1"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Conversion Data Requests</a:t>
            </a:r>
          </a:p>
        </p:txBody>
      </p:sp>
      <p:sp>
        <p:nvSpPr>
          <p:cNvPr id="87" name="Content Placeholder 6">
            <a:extLst>
              <a:ext uri="{FF2B5EF4-FFF2-40B4-BE49-F238E27FC236}">
                <a16:creationId xmlns:a16="http://schemas.microsoft.com/office/drawing/2014/main" id="{52D4420E-F915-57B7-4F7D-3F9E76A475E3}"/>
              </a:ext>
            </a:extLst>
          </p:cNvPr>
          <p:cNvSpPr txBox="1">
            <a:spLocks/>
          </p:cNvSpPr>
          <p:nvPr/>
        </p:nvSpPr>
        <p:spPr>
          <a:xfrm>
            <a:off x="7954327" y="1028700"/>
            <a:ext cx="3566160" cy="320040"/>
          </a:xfrm>
          <a:prstGeom prst="roundRect">
            <a:avLst/>
          </a:prstGeom>
          <a:solidFill>
            <a:srgbClr val="2E7FF5"/>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Bold Builds from Your Data</a:t>
            </a:r>
          </a:p>
        </p:txBody>
      </p:sp>
      <p:sp>
        <p:nvSpPr>
          <p:cNvPr id="88" name="Rectangle: Rounded Corners 87">
            <a:extLst>
              <a:ext uri="{FF2B5EF4-FFF2-40B4-BE49-F238E27FC236}">
                <a16:creationId xmlns:a16="http://schemas.microsoft.com/office/drawing/2014/main" id="{60DB302E-6FDF-CF6F-9D3F-9D1D67E8888D}"/>
              </a:ext>
            </a:extLst>
          </p:cNvPr>
          <p:cNvSpPr/>
          <p:nvPr/>
        </p:nvSpPr>
        <p:spPr>
          <a:xfrm>
            <a:off x="7954327" y="1542041"/>
            <a:ext cx="3566160"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lumMod val="75000"/>
                  </a:schemeClr>
                </a:solidFill>
                <a:latin typeface="Arial" panose="020B0604020202020204" pitchFamily="34" charset="0"/>
                <a:cs typeface="Arial" panose="020B0604020202020204" pitchFamily="34" charset="0"/>
              </a:rPr>
              <a:t>Centralized EMS voter database, check-in structure, and user permissions for your election team</a:t>
            </a:r>
            <a:endParaRPr lang="en-US" sz="1400" dirty="0">
              <a:solidFill>
                <a:srgbClr val="C00000"/>
              </a:solidFill>
              <a:latin typeface="Arial" panose="020B0604020202020204" pitchFamily="34" charset="0"/>
              <a:cs typeface="Arial" panose="020B0604020202020204" pitchFamily="34" charset="0"/>
            </a:endParaRPr>
          </a:p>
        </p:txBody>
      </p:sp>
      <p:sp>
        <p:nvSpPr>
          <p:cNvPr id="89" name="Rectangle: Rounded Corners 88">
            <a:extLst>
              <a:ext uri="{FF2B5EF4-FFF2-40B4-BE49-F238E27FC236}">
                <a16:creationId xmlns:a16="http://schemas.microsoft.com/office/drawing/2014/main" id="{E14C1B8F-EC0E-EC4A-5EF6-8DA67CB0824C}"/>
              </a:ext>
            </a:extLst>
          </p:cNvPr>
          <p:cNvSpPr/>
          <p:nvPr/>
        </p:nvSpPr>
        <p:spPr>
          <a:xfrm>
            <a:off x="7954327" y="2363572"/>
            <a:ext cx="3566160"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lumMod val="75000"/>
                  </a:schemeClr>
                </a:solidFill>
                <a:latin typeface="Arial" panose="020B0604020202020204" pitchFamily="34" charset="0"/>
                <a:cs typeface="Arial" panose="020B0604020202020204" pitchFamily="34" charset="0"/>
              </a:rPr>
              <a:t>Digital poll place assignments and zone-based check-in configurations</a:t>
            </a:r>
          </a:p>
        </p:txBody>
      </p:sp>
      <p:sp>
        <p:nvSpPr>
          <p:cNvPr id="90" name="Rectangle: Rounded Corners 89">
            <a:extLst>
              <a:ext uri="{FF2B5EF4-FFF2-40B4-BE49-F238E27FC236}">
                <a16:creationId xmlns:a16="http://schemas.microsoft.com/office/drawing/2014/main" id="{45DC5533-1C8E-8422-92BA-D5474177E407}"/>
              </a:ext>
            </a:extLst>
          </p:cNvPr>
          <p:cNvSpPr/>
          <p:nvPr/>
        </p:nvSpPr>
        <p:spPr>
          <a:xfrm>
            <a:off x="7954327" y="3185103"/>
            <a:ext cx="3566160"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lumMod val="75000"/>
                  </a:schemeClr>
                </a:solidFill>
                <a:latin typeface="Arial" panose="020B0604020202020204" pitchFamily="34" charset="0"/>
                <a:cs typeface="Arial" panose="020B0604020202020204" pitchFamily="34" charset="0"/>
              </a:rPr>
              <a:t>Preloaded voter history and advanced turnout reporting capabilities</a:t>
            </a:r>
          </a:p>
        </p:txBody>
      </p:sp>
      <p:sp>
        <p:nvSpPr>
          <p:cNvPr id="91" name="Rectangle: Rounded Corners 90">
            <a:extLst>
              <a:ext uri="{FF2B5EF4-FFF2-40B4-BE49-F238E27FC236}">
                <a16:creationId xmlns:a16="http://schemas.microsoft.com/office/drawing/2014/main" id="{7F748BAA-3277-12AF-EF77-2844875B0856}"/>
              </a:ext>
            </a:extLst>
          </p:cNvPr>
          <p:cNvSpPr/>
          <p:nvPr/>
        </p:nvSpPr>
        <p:spPr>
          <a:xfrm>
            <a:off x="7954327" y="4006634"/>
            <a:ext cx="3566160"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lumMod val="75000"/>
                  </a:schemeClr>
                </a:solidFill>
                <a:latin typeface="Arial" panose="020B0604020202020204" pitchFamily="34" charset="0"/>
                <a:cs typeface="Arial" panose="020B0604020202020204" pitchFamily="34" charset="0"/>
              </a:rPr>
              <a:t>Clean, validated registration file combining county and in-district records</a:t>
            </a:r>
          </a:p>
        </p:txBody>
      </p:sp>
      <p:sp>
        <p:nvSpPr>
          <p:cNvPr id="92" name="Rectangle: Rounded Corners 91">
            <a:extLst>
              <a:ext uri="{FF2B5EF4-FFF2-40B4-BE49-F238E27FC236}">
                <a16:creationId xmlns:a16="http://schemas.microsoft.com/office/drawing/2014/main" id="{6A579C42-841F-6C19-CFD3-8583C78F3BCA}"/>
              </a:ext>
            </a:extLst>
          </p:cNvPr>
          <p:cNvSpPr/>
          <p:nvPr/>
        </p:nvSpPr>
        <p:spPr>
          <a:xfrm>
            <a:off x="7954327" y="4828166"/>
            <a:ext cx="3566160" cy="70485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lumMod val="75000"/>
                  </a:schemeClr>
                </a:solidFill>
                <a:latin typeface="Arial" panose="020B0604020202020204" pitchFamily="34" charset="0"/>
                <a:cs typeface="Arial" panose="020B0604020202020204" pitchFamily="34" charset="0"/>
              </a:rPr>
              <a:t>Turnkey EMS environment ready for pre-election reporting and deployment</a:t>
            </a:r>
          </a:p>
        </p:txBody>
      </p:sp>
      <p:pic>
        <p:nvPicPr>
          <p:cNvPr id="94" name="Graphic 93" descr="Stopwatch 33% with solid fill">
            <a:extLst>
              <a:ext uri="{FF2B5EF4-FFF2-40B4-BE49-F238E27FC236}">
                <a16:creationId xmlns:a16="http://schemas.microsoft.com/office/drawing/2014/main" id="{CDFF04E5-1F59-7824-4908-9E8C584C0E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6234" y="4941286"/>
            <a:ext cx="479643" cy="479643"/>
          </a:xfrm>
          <a:prstGeom prst="rect">
            <a:avLst/>
          </a:prstGeom>
        </p:spPr>
      </p:pic>
      <p:pic>
        <p:nvPicPr>
          <p:cNvPr id="96" name="Graphic 95" descr="Board Of Directors with solid fill">
            <a:extLst>
              <a:ext uri="{FF2B5EF4-FFF2-40B4-BE49-F238E27FC236}">
                <a16:creationId xmlns:a16="http://schemas.microsoft.com/office/drawing/2014/main" id="{76945C0C-7B85-18B1-51B2-CB19A4797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234" y="4134049"/>
            <a:ext cx="479642" cy="479642"/>
          </a:xfrm>
          <a:prstGeom prst="rect">
            <a:avLst/>
          </a:prstGeom>
        </p:spPr>
      </p:pic>
      <p:pic>
        <p:nvPicPr>
          <p:cNvPr id="98" name="Graphic 97" descr="Database with solid fill">
            <a:extLst>
              <a:ext uri="{FF2B5EF4-FFF2-40B4-BE49-F238E27FC236}">
                <a16:creationId xmlns:a16="http://schemas.microsoft.com/office/drawing/2014/main" id="{4AC1C454-D722-5DDA-F261-BE6D3F89DB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640" y="3329526"/>
            <a:ext cx="416831" cy="416831"/>
          </a:xfrm>
          <a:prstGeom prst="rect">
            <a:avLst/>
          </a:prstGeom>
        </p:spPr>
      </p:pic>
      <p:pic>
        <p:nvPicPr>
          <p:cNvPr id="100" name="Graphic 99" descr="Bank outline">
            <a:extLst>
              <a:ext uri="{FF2B5EF4-FFF2-40B4-BE49-F238E27FC236}">
                <a16:creationId xmlns:a16="http://schemas.microsoft.com/office/drawing/2014/main" id="{EAB4C1B6-8832-2835-CD82-5A6823091E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6234" y="2476692"/>
            <a:ext cx="479643" cy="479643"/>
          </a:xfrm>
          <a:prstGeom prst="rect">
            <a:avLst/>
          </a:prstGeom>
        </p:spPr>
      </p:pic>
      <p:pic>
        <p:nvPicPr>
          <p:cNvPr id="102" name="Graphic 101" descr="Schoolhouse outline">
            <a:extLst>
              <a:ext uri="{FF2B5EF4-FFF2-40B4-BE49-F238E27FC236}">
                <a16:creationId xmlns:a16="http://schemas.microsoft.com/office/drawing/2014/main" id="{4A22DDB6-190E-0B66-A41B-4C212ACA26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5871" y="1567190"/>
            <a:ext cx="580368" cy="580368"/>
          </a:xfrm>
          <a:prstGeom prst="rect">
            <a:avLst/>
          </a:prstGeom>
        </p:spPr>
      </p:pic>
      <p:cxnSp>
        <p:nvCxnSpPr>
          <p:cNvPr id="6" name="Straight Connector 5">
            <a:extLst>
              <a:ext uri="{FF2B5EF4-FFF2-40B4-BE49-F238E27FC236}">
                <a16:creationId xmlns:a16="http://schemas.microsoft.com/office/drawing/2014/main" id="{81FEEB14-D154-DBCB-EF8E-7C57ECB937A3}"/>
              </a:ext>
            </a:extLst>
          </p:cNvPr>
          <p:cNvCxnSpPr>
            <a:cxnSpLocks/>
          </p:cNvCxnSpPr>
          <p:nvPr/>
        </p:nvCxnSpPr>
        <p:spPr>
          <a:xfrm>
            <a:off x="7893844" y="1028700"/>
            <a:ext cx="0" cy="457200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415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D82C22-8B9C-D275-933D-AAE29D869E92}"/>
              </a:ext>
            </a:extLst>
          </p:cNvPr>
          <p:cNvSpPr>
            <a:spLocks noGrp="1"/>
          </p:cNvSpPr>
          <p:nvPr>
            <p:ph type="sldNum" sz="quarter" idx="4"/>
          </p:nvPr>
        </p:nvSpPr>
        <p:spPr/>
        <p:txBody>
          <a:bodyPr/>
          <a:lstStyle/>
          <a:p>
            <a:fld id="{BE1867B5-C1A1-46CF-9517-8DF7752C1DA6}" type="slidenum">
              <a:rPr lang="en-US" smtClean="0"/>
              <a:pPr/>
              <a:t>23</a:t>
            </a:fld>
            <a:endParaRPr lang="en-US"/>
          </a:p>
        </p:txBody>
      </p:sp>
      <p:sp>
        <p:nvSpPr>
          <p:cNvPr id="3" name="Text Placeholder 2">
            <a:extLst>
              <a:ext uri="{FF2B5EF4-FFF2-40B4-BE49-F238E27FC236}">
                <a16:creationId xmlns:a16="http://schemas.microsoft.com/office/drawing/2014/main" id="{62F67FA7-323B-7961-3527-95696E68AF8D}"/>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826FEF2-BF31-DCCA-63D7-98126B884D32}"/>
              </a:ext>
            </a:extLst>
          </p:cNvPr>
          <p:cNvSpPr>
            <a:spLocks noGrp="1"/>
          </p:cNvSpPr>
          <p:nvPr>
            <p:ph type="body" sz="quarter" idx="11"/>
          </p:nvPr>
        </p:nvSpPr>
        <p:spPr/>
        <p:txBody>
          <a:bodyPr/>
          <a:lstStyle/>
          <a:p>
            <a:r>
              <a:rPr lang="en-US" dirty="0"/>
              <a:t>Why School Districts Choose Bold</a:t>
            </a:r>
          </a:p>
        </p:txBody>
      </p:sp>
      <p:sp>
        <p:nvSpPr>
          <p:cNvPr id="5" name="Text Placeholder 4">
            <a:extLst>
              <a:ext uri="{FF2B5EF4-FFF2-40B4-BE49-F238E27FC236}">
                <a16:creationId xmlns:a16="http://schemas.microsoft.com/office/drawing/2014/main" id="{916BA45F-AC97-45CA-9B76-7E0FBEF0842F}"/>
              </a:ext>
            </a:extLst>
          </p:cNvPr>
          <p:cNvSpPr>
            <a:spLocks noGrp="1"/>
          </p:cNvSpPr>
          <p:nvPr>
            <p:ph type="body" sz="quarter" idx="12"/>
          </p:nvPr>
        </p:nvSpPr>
        <p:spPr>
          <a:xfrm>
            <a:off x="381000" y="524228"/>
            <a:ext cx="11430000" cy="412678"/>
          </a:xfrm>
        </p:spPr>
        <p:txBody>
          <a:bodyPr/>
          <a:lstStyle/>
          <a:p>
            <a:r>
              <a:rPr lang="en-US" dirty="0"/>
              <a:t>Trusted by school districts across New York, Bold delivers dependable elections, proactive support, and powerful tools to keep your team confident every step of the way</a:t>
            </a:r>
          </a:p>
        </p:txBody>
      </p:sp>
      <p:cxnSp>
        <p:nvCxnSpPr>
          <p:cNvPr id="11" name="Straight Connector 10">
            <a:extLst>
              <a:ext uri="{FF2B5EF4-FFF2-40B4-BE49-F238E27FC236}">
                <a16:creationId xmlns:a16="http://schemas.microsoft.com/office/drawing/2014/main" id="{B6904305-CD82-7940-4DF9-8000A148F587}"/>
              </a:ext>
            </a:extLst>
          </p:cNvPr>
          <p:cNvCxnSpPr>
            <a:cxnSpLocks/>
          </p:cNvCxnSpPr>
          <p:nvPr/>
        </p:nvCxnSpPr>
        <p:spPr>
          <a:xfrm flipH="1">
            <a:off x="608063" y="2829616"/>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8FE19F-FD85-538D-E53B-AFE4FB2EB152}"/>
              </a:ext>
            </a:extLst>
          </p:cNvPr>
          <p:cNvCxnSpPr>
            <a:cxnSpLocks/>
          </p:cNvCxnSpPr>
          <p:nvPr/>
        </p:nvCxnSpPr>
        <p:spPr>
          <a:xfrm flipH="1">
            <a:off x="608063" y="4057831"/>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9DBD9F-F3F6-95A5-AB68-A3F4474369A7}"/>
              </a:ext>
            </a:extLst>
          </p:cNvPr>
          <p:cNvCxnSpPr>
            <a:cxnSpLocks/>
          </p:cNvCxnSpPr>
          <p:nvPr/>
        </p:nvCxnSpPr>
        <p:spPr>
          <a:xfrm flipH="1">
            <a:off x="608063" y="5286046"/>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TextBox 183">
            <a:extLst>
              <a:ext uri="{FF2B5EF4-FFF2-40B4-BE49-F238E27FC236}">
                <a16:creationId xmlns:a16="http://schemas.microsoft.com/office/drawing/2014/main" id="{667A64C9-AB1A-3107-5AC9-0A1E5AFA5B41}"/>
              </a:ext>
            </a:extLst>
          </p:cNvPr>
          <p:cNvSpPr txBox="1"/>
          <p:nvPr/>
        </p:nvSpPr>
        <p:spPr>
          <a:xfrm>
            <a:off x="1474551" y="1682372"/>
            <a:ext cx="6494327" cy="1066273"/>
          </a:xfrm>
          <a:prstGeom prst="rect">
            <a:avLst/>
          </a:prstGeom>
          <a:noFill/>
        </p:spPr>
        <p:txBody>
          <a:bodyPr wrap="square"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800"/>
              </a:spcAft>
            </a:pPr>
            <a:r>
              <a:rPr lang="en-US" sz="1400" b="1" dirty="0">
                <a:solidFill>
                  <a:srgbClr val="2E7FF5"/>
                </a:solidFill>
                <a:latin typeface="Arial" panose="020B0604020202020204" pitchFamily="34" charset="0"/>
                <a:cs typeface="Arial" panose="020B0604020202020204" pitchFamily="34" charset="0"/>
              </a:rPr>
              <a:t>Proven Reliability</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Election after election, Bold gets it right</a:t>
            </a:r>
            <a:br>
              <a:rPr lang="en-US" sz="1400" dirty="0">
                <a:latin typeface="Arial" panose="020B0604020202020204" pitchFamily="34" charset="0"/>
                <a:cs typeface="Arial" panose="020B0604020202020204" pitchFamily="34" charset="0"/>
              </a:rPr>
            </a:br>
            <a:r>
              <a:rPr lang="en-US" sz="1400" i="1" dirty="0">
                <a:latin typeface="Arial" panose="020B0604020202020204" pitchFamily="34" charset="0"/>
                <a:cs typeface="Arial" panose="020B0604020202020204" pitchFamily="34" charset="0"/>
              </a:rPr>
              <a:t>“Bold makes elections stress-free. I never worry about something going wrong.”</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District Clerk, Suffolk County </a:t>
            </a:r>
          </a:p>
        </p:txBody>
      </p:sp>
      <p:sp>
        <p:nvSpPr>
          <p:cNvPr id="22" name="TextBox 184">
            <a:extLst>
              <a:ext uri="{FF2B5EF4-FFF2-40B4-BE49-F238E27FC236}">
                <a16:creationId xmlns:a16="http://schemas.microsoft.com/office/drawing/2014/main" id="{1C020422-829D-4C2B-6142-BD1562CC5FCF}"/>
              </a:ext>
            </a:extLst>
          </p:cNvPr>
          <p:cNvSpPr txBox="1"/>
          <p:nvPr/>
        </p:nvSpPr>
        <p:spPr>
          <a:xfrm>
            <a:off x="1474551" y="2910587"/>
            <a:ext cx="6494327" cy="1066273"/>
          </a:xfrm>
          <a:prstGeom prst="rect">
            <a:avLst/>
          </a:prstGeom>
          <a:noFill/>
        </p:spPr>
        <p:txBody>
          <a:bodyPr wrap="square"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800"/>
              </a:spcAft>
            </a:pPr>
            <a:r>
              <a:rPr lang="en-US" sz="1400" b="1" dirty="0">
                <a:solidFill>
                  <a:srgbClr val="005FAF"/>
                </a:solidFill>
                <a:latin typeface="Arial" panose="020B0604020202020204" pitchFamily="34" charset="0"/>
                <a:cs typeface="Arial" panose="020B0604020202020204" pitchFamily="34" charset="0"/>
              </a:rPr>
              <a:t>Exceptional Support</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Bold’s team is available, responsive, and ready to help</a:t>
            </a:r>
            <a:br>
              <a:rPr lang="en-US" sz="1400" dirty="0">
                <a:latin typeface="Arial" panose="020B0604020202020204" pitchFamily="34" charset="0"/>
                <a:cs typeface="Arial" panose="020B0604020202020204" pitchFamily="34" charset="0"/>
              </a:rPr>
            </a:br>
            <a:r>
              <a:rPr lang="en-US" sz="1400" i="1" dirty="0">
                <a:latin typeface="Arial" panose="020B0604020202020204" pitchFamily="34" charset="0"/>
                <a:cs typeface="Arial" panose="020B0604020202020204" pitchFamily="34" charset="0"/>
              </a:rPr>
              <a:t>“When I call, they pick up. On Election Day, that’s everything.”</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Business Administrator, Capital Region BOCES</a:t>
            </a:r>
          </a:p>
        </p:txBody>
      </p:sp>
      <p:sp>
        <p:nvSpPr>
          <p:cNvPr id="23" name="TextBox 185">
            <a:extLst>
              <a:ext uri="{FF2B5EF4-FFF2-40B4-BE49-F238E27FC236}">
                <a16:creationId xmlns:a16="http://schemas.microsoft.com/office/drawing/2014/main" id="{69CB957F-E16C-3504-D4BC-98A07E25D513}"/>
              </a:ext>
            </a:extLst>
          </p:cNvPr>
          <p:cNvSpPr txBox="1"/>
          <p:nvPr/>
        </p:nvSpPr>
        <p:spPr>
          <a:xfrm>
            <a:off x="1474551" y="4138802"/>
            <a:ext cx="6494327" cy="1066273"/>
          </a:xfrm>
          <a:prstGeom prst="rect">
            <a:avLst/>
          </a:prstGeom>
          <a:noFill/>
        </p:spPr>
        <p:txBody>
          <a:bodyPr wrap="square"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800"/>
              </a:spcAft>
            </a:pPr>
            <a:r>
              <a:rPr lang="en-US" sz="1400" b="1" dirty="0">
                <a:solidFill>
                  <a:srgbClr val="00507F"/>
                </a:solidFill>
                <a:latin typeface="Arial" panose="020B0604020202020204" pitchFamily="34" charset="0"/>
                <a:cs typeface="Arial" panose="020B0604020202020204" pitchFamily="34" charset="0"/>
              </a:rPr>
              <a:t>Powerful Reporting</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Live turnout, digital poll books, and instant exports when you need them</a:t>
            </a:r>
            <a:br>
              <a:rPr lang="en-US" sz="1400" dirty="0">
                <a:latin typeface="Arial" panose="020B0604020202020204" pitchFamily="34" charset="0"/>
                <a:cs typeface="Arial" panose="020B0604020202020204" pitchFamily="34" charset="0"/>
              </a:rPr>
            </a:br>
            <a:r>
              <a:rPr lang="en-US" sz="1400" i="1" dirty="0">
                <a:latin typeface="Arial" panose="020B0604020202020204" pitchFamily="34" charset="0"/>
                <a:cs typeface="Arial" panose="020B0604020202020204" pitchFamily="34" charset="0"/>
              </a:rPr>
              <a:t>“The dashboard makes post-election work effortless”</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Superintendent’s Office, Central New York</a:t>
            </a:r>
            <a:endParaRPr lang="en-US" sz="1400" b="1" dirty="0">
              <a:latin typeface="Arial" panose="020B0604020202020204" pitchFamily="34" charset="0"/>
              <a:cs typeface="Arial" panose="020B0604020202020204" pitchFamily="34" charset="0"/>
            </a:endParaRPr>
          </a:p>
        </p:txBody>
      </p:sp>
      <p:sp>
        <p:nvSpPr>
          <p:cNvPr id="24" name="TextBox 186">
            <a:extLst>
              <a:ext uri="{FF2B5EF4-FFF2-40B4-BE49-F238E27FC236}">
                <a16:creationId xmlns:a16="http://schemas.microsoft.com/office/drawing/2014/main" id="{5F5128B9-3924-7F3A-96BD-F5DDB1477F15}"/>
              </a:ext>
            </a:extLst>
          </p:cNvPr>
          <p:cNvSpPr txBox="1"/>
          <p:nvPr/>
        </p:nvSpPr>
        <p:spPr>
          <a:xfrm>
            <a:off x="1474551" y="5367015"/>
            <a:ext cx="6494327" cy="1066273"/>
          </a:xfrm>
          <a:prstGeom prst="rect">
            <a:avLst/>
          </a:prstGeom>
          <a:noFill/>
        </p:spPr>
        <p:txBody>
          <a:bodyPr wrap="square"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800"/>
              </a:spcAft>
            </a:pPr>
            <a:r>
              <a:rPr lang="en-US" sz="1400" b="1" dirty="0">
                <a:solidFill>
                  <a:srgbClr val="00A896"/>
                </a:solidFill>
                <a:latin typeface="Arial" panose="020B0604020202020204" pitchFamily="34" charset="0"/>
                <a:cs typeface="Arial" panose="020B0604020202020204" pitchFamily="34" charset="0"/>
              </a:rPr>
              <a:t>25+ Year Track Record</a:t>
            </a:r>
            <a:br>
              <a:rPr lang="en-US" sz="1400" b="1"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Thousands of elections run with unmatched expertise and attention to detail</a:t>
            </a:r>
            <a:br>
              <a:rPr lang="en-US" sz="1400" dirty="0">
                <a:latin typeface="Arial" panose="020B0604020202020204" pitchFamily="34" charset="0"/>
                <a:cs typeface="Arial" panose="020B0604020202020204" pitchFamily="34" charset="0"/>
              </a:rPr>
            </a:br>
            <a:r>
              <a:rPr lang="en-US" sz="1400" i="1" dirty="0">
                <a:latin typeface="Arial" panose="020B0604020202020204" pitchFamily="34" charset="0"/>
                <a:cs typeface="Arial" panose="020B0604020202020204" pitchFamily="34" charset="0"/>
              </a:rPr>
              <a:t>“Bold’s expertise shows – they know what to do before I even ask.”</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Assistant Superintendent, Nassau County</a:t>
            </a:r>
            <a:endParaRPr lang="en-US" sz="1400" b="1" dirty="0">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58732631-FDA3-C731-C65A-E55B06F97D27}"/>
              </a:ext>
            </a:extLst>
          </p:cNvPr>
          <p:cNvGrpSpPr/>
          <p:nvPr/>
        </p:nvGrpSpPr>
        <p:grpSpPr>
          <a:xfrm>
            <a:off x="608063" y="5367015"/>
            <a:ext cx="720000" cy="720000"/>
            <a:chOff x="608063" y="5427900"/>
            <a:chExt cx="720000" cy="720000"/>
          </a:xfrm>
        </p:grpSpPr>
        <p:sp>
          <p:nvSpPr>
            <p:cNvPr id="17" name="Oval 16">
              <a:extLst>
                <a:ext uri="{FF2B5EF4-FFF2-40B4-BE49-F238E27FC236}">
                  <a16:creationId xmlns:a16="http://schemas.microsoft.com/office/drawing/2014/main" id="{7C9A1B98-DDE3-0C90-0E1D-272492A5AE02}"/>
                </a:ext>
              </a:extLst>
            </p:cNvPr>
            <p:cNvSpPr/>
            <p:nvPr/>
          </p:nvSpPr>
          <p:spPr>
            <a:xfrm flipV="1">
              <a:off x="608063" y="5427900"/>
              <a:ext cx="720000" cy="720000"/>
            </a:xfrm>
            <a:prstGeom prst="ellipse">
              <a:avLst/>
            </a:prstGeom>
            <a:solidFill>
              <a:srgbClr val="00A896"/>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p:txBody>
        </p:sp>
        <p:pic>
          <p:nvPicPr>
            <p:cNvPr id="62" name="Graphic 61" descr="Badge Tick with solid fill">
              <a:extLst>
                <a:ext uri="{FF2B5EF4-FFF2-40B4-BE49-F238E27FC236}">
                  <a16:creationId xmlns:a16="http://schemas.microsoft.com/office/drawing/2014/main" id="{DB56DF4C-60BE-CE46-7676-80953B43C5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4063" y="5553900"/>
              <a:ext cx="468000" cy="468000"/>
            </a:xfrm>
            <a:prstGeom prst="rect">
              <a:avLst/>
            </a:prstGeom>
          </p:spPr>
        </p:pic>
      </p:grpSp>
      <p:grpSp>
        <p:nvGrpSpPr>
          <p:cNvPr id="69" name="Group 68">
            <a:extLst>
              <a:ext uri="{FF2B5EF4-FFF2-40B4-BE49-F238E27FC236}">
                <a16:creationId xmlns:a16="http://schemas.microsoft.com/office/drawing/2014/main" id="{DE697690-5277-49F0-64CD-3FB071BB7418}"/>
              </a:ext>
            </a:extLst>
          </p:cNvPr>
          <p:cNvGrpSpPr/>
          <p:nvPr/>
        </p:nvGrpSpPr>
        <p:grpSpPr>
          <a:xfrm>
            <a:off x="608063" y="1682372"/>
            <a:ext cx="722376" cy="720000"/>
            <a:chOff x="608063" y="1642484"/>
            <a:chExt cx="722376" cy="720000"/>
          </a:xfrm>
        </p:grpSpPr>
        <p:sp>
          <p:nvSpPr>
            <p:cNvPr id="8" name="Oval 7">
              <a:extLst>
                <a:ext uri="{FF2B5EF4-FFF2-40B4-BE49-F238E27FC236}">
                  <a16:creationId xmlns:a16="http://schemas.microsoft.com/office/drawing/2014/main" id="{5E434FDA-16DC-5733-1EFD-FDA52635112F}"/>
                </a:ext>
              </a:extLst>
            </p:cNvPr>
            <p:cNvSpPr/>
            <p:nvPr/>
          </p:nvSpPr>
          <p:spPr>
            <a:xfrm flipV="1">
              <a:off x="608063" y="1642484"/>
              <a:ext cx="722376" cy="720000"/>
            </a:xfrm>
            <a:prstGeom prst="ellipse">
              <a:avLst/>
            </a:prstGeom>
            <a:solidFill>
              <a:srgbClr val="2E7FF5"/>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p:txBody>
        </p:sp>
        <p:pic>
          <p:nvPicPr>
            <p:cNvPr id="64" name="Graphic 63" descr="Shield Tick with solid fill">
              <a:extLst>
                <a:ext uri="{FF2B5EF4-FFF2-40B4-BE49-F238E27FC236}">
                  <a16:creationId xmlns:a16="http://schemas.microsoft.com/office/drawing/2014/main" id="{61A83451-41DC-E1D3-EC18-2C95C7D45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230" y="1747463"/>
              <a:ext cx="510043" cy="510043"/>
            </a:xfrm>
            <a:prstGeom prst="rect">
              <a:avLst/>
            </a:prstGeom>
          </p:spPr>
        </p:pic>
      </p:grpSp>
      <p:grpSp>
        <p:nvGrpSpPr>
          <p:cNvPr id="71" name="Group 70">
            <a:extLst>
              <a:ext uri="{FF2B5EF4-FFF2-40B4-BE49-F238E27FC236}">
                <a16:creationId xmlns:a16="http://schemas.microsoft.com/office/drawing/2014/main" id="{EC541E0B-1FE2-801E-4EC6-19CCE3F7B4B3}"/>
              </a:ext>
            </a:extLst>
          </p:cNvPr>
          <p:cNvGrpSpPr/>
          <p:nvPr/>
        </p:nvGrpSpPr>
        <p:grpSpPr>
          <a:xfrm>
            <a:off x="608063" y="4138802"/>
            <a:ext cx="720000" cy="720000"/>
            <a:chOff x="608063" y="4422636"/>
            <a:chExt cx="720000" cy="720000"/>
          </a:xfrm>
        </p:grpSpPr>
        <p:sp>
          <p:nvSpPr>
            <p:cNvPr id="16" name="Oval 15">
              <a:extLst>
                <a:ext uri="{FF2B5EF4-FFF2-40B4-BE49-F238E27FC236}">
                  <a16:creationId xmlns:a16="http://schemas.microsoft.com/office/drawing/2014/main" id="{A74C955F-F060-9DC0-6406-53FF93866156}"/>
                </a:ext>
              </a:extLst>
            </p:cNvPr>
            <p:cNvSpPr/>
            <p:nvPr/>
          </p:nvSpPr>
          <p:spPr>
            <a:xfrm flipV="1">
              <a:off x="608063" y="4422636"/>
              <a:ext cx="720000" cy="720000"/>
            </a:xfrm>
            <a:prstGeom prst="ellipse">
              <a:avLst/>
            </a:prstGeom>
            <a:solidFill>
              <a:srgbClr val="00507F"/>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p:txBody>
        </p:sp>
        <p:pic>
          <p:nvPicPr>
            <p:cNvPr id="66" name="Graphic 65" descr="Bar chart with solid fill">
              <a:extLst>
                <a:ext uri="{FF2B5EF4-FFF2-40B4-BE49-F238E27FC236}">
                  <a16:creationId xmlns:a16="http://schemas.microsoft.com/office/drawing/2014/main" id="{0E523DD2-BB8C-C099-1750-D5EF8E5B29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063" y="4548636"/>
              <a:ext cx="468000" cy="468000"/>
            </a:xfrm>
            <a:prstGeom prst="rect">
              <a:avLst/>
            </a:prstGeom>
          </p:spPr>
        </p:pic>
      </p:grpSp>
      <p:grpSp>
        <p:nvGrpSpPr>
          <p:cNvPr id="70" name="Group 69">
            <a:extLst>
              <a:ext uri="{FF2B5EF4-FFF2-40B4-BE49-F238E27FC236}">
                <a16:creationId xmlns:a16="http://schemas.microsoft.com/office/drawing/2014/main" id="{8D77CE15-83BC-B96E-3586-F058D5D8B42C}"/>
              </a:ext>
            </a:extLst>
          </p:cNvPr>
          <p:cNvGrpSpPr/>
          <p:nvPr/>
        </p:nvGrpSpPr>
        <p:grpSpPr>
          <a:xfrm>
            <a:off x="608063" y="2910587"/>
            <a:ext cx="720000" cy="720000"/>
            <a:chOff x="608063" y="3089710"/>
            <a:chExt cx="720000" cy="720000"/>
          </a:xfrm>
        </p:grpSpPr>
        <p:sp>
          <p:nvSpPr>
            <p:cNvPr id="15" name="Oval 14">
              <a:extLst>
                <a:ext uri="{FF2B5EF4-FFF2-40B4-BE49-F238E27FC236}">
                  <a16:creationId xmlns:a16="http://schemas.microsoft.com/office/drawing/2014/main" id="{AC5FED61-80D6-EFCA-7DA2-C5A5D1A3754A}"/>
                </a:ext>
              </a:extLst>
            </p:cNvPr>
            <p:cNvSpPr/>
            <p:nvPr/>
          </p:nvSpPr>
          <p:spPr>
            <a:xfrm flipV="1">
              <a:off x="608063" y="3089710"/>
              <a:ext cx="720000" cy="720000"/>
            </a:xfrm>
            <a:prstGeom prst="ellipse">
              <a:avLst/>
            </a:prstGeom>
            <a:solidFill>
              <a:srgbClr val="005FAF"/>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p:txBody>
        </p:sp>
        <p:pic>
          <p:nvPicPr>
            <p:cNvPr id="68" name="Graphic 67" descr="Call center with solid fill">
              <a:extLst>
                <a:ext uri="{FF2B5EF4-FFF2-40B4-BE49-F238E27FC236}">
                  <a16:creationId xmlns:a16="http://schemas.microsoft.com/office/drawing/2014/main" id="{1FF2CFBE-10CA-556C-9FE1-94688DEFCA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063" y="3215710"/>
              <a:ext cx="468000" cy="468000"/>
            </a:xfrm>
            <a:prstGeom prst="rect">
              <a:avLst/>
            </a:prstGeom>
          </p:spPr>
        </p:pic>
      </p:grpSp>
      <p:grpSp>
        <p:nvGrpSpPr>
          <p:cNvPr id="96" name="Group 95">
            <a:extLst>
              <a:ext uri="{FF2B5EF4-FFF2-40B4-BE49-F238E27FC236}">
                <a16:creationId xmlns:a16="http://schemas.microsoft.com/office/drawing/2014/main" id="{2D7DE05D-0F30-0216-7625-9A3C23DBD2FD}"/>
              </a:ext>
            </a:extLst>
          </p:cNvPr>
          <p:cNvGrpSpPr/>
          <p:nvPr/>
        </p:nvGrpSpPr>
        <p:grpSpPr>
          <a:xfrm>
            <a:off x="8695895" y="3254860"/>
            <a:ext cx="2545597" cy="813596"/>
            <a:chOff x="8354731" y="2888810"/>
            <a:chExt cx="2545597" cy="813595"/>
          </a:xfrm>
          <a:solidFill>
            <a:srgbClr val="2E7FF5">
              <a:alpha val="50196"/>
            </a:srgbClr>
          </a:solidFill>
        </p:grpSpPr>
        <p:sp>
          <p:nvSpPr>
            <p:cNvPr id="76" name="Freeform: Shape 75">
              <a:extLst>
                <a:ext uri="{FF2B5EF4-FFF2-40B4-BE49-F238E27FC236}">
                  <a16:creationId xmlns:a16="http://schemas.microsoft.com/office/drawing/2014/main" id="{30BCFE31-C162-42EE-9C9D-4C95EEE0303F}"/>
                </a:ext>
              </a:extLst>
            </p:cNvPr>
            <p:cNvSpPr/>
            <p:nvPr/>
          </p:nvSpPr>
          <p:spPr>
            <a:xfrm flipV="1">
              <a:off x="8354731" y="2888810"/>
              <a:ext cx="2545597" cy="813595"/>
            </a:xfrm>
            <a:custGeom>
              <a:avLst/>
              <a:gdLst>
                <a:gd name="connsiteX0" fmla="*/ 48325 w 2545597"/>
                <a:gd name="connsiteY0" fmla="*/ 813595 h 813595"/>
                <a:gd name="connsiteX1" fmla="*/ 2497272 w 2545597"/>
                <a:gd name="connsiteY1" fmla="*/ 813595 h 813595"/>
                <a:gd name="connsiteX2" fmla="*/ 2519739 w 2545597"/>
                <a:gd name="connsiteY2" fmla="*/ 741219 h 813595"/>
                <a:gd name="connsiteX3" fmla="*/ 2545597 w 2545597"/>
                <a:gd name="connsiteY3" fmla="*/ 484706 h 813595"/>
                <a:gd name="connsiteX4" fmla="*/ 2492381 w 2545597"/>
                <a:gd name="connsiteY4" fmla="*/ 119404 h 813595"/>
                <a:gd name="connsiteX5" fmla="*/ 2447173 w 2545597"/>
                <a:gd name="connsiteY5" fmla="*/ 0 h 813595"/>
                <a:gd name="connsiteX6" fmla="*/ 98422 w 2545597"/>
                <a:gd name="connsiteY6" fmla="*/ 0 h 813595"/>
                <a:gd name="connsiteX7" fmla="*/ 53215 w 2545597"/>
                <a:gd name="connsiteY7" fmla="*/ 119404 h 813595"/>
                <a:gd name="connsiteX8" fmla="*/ 0 w 2545597"/>
                <a:gd name="connsiteY8" fmla="*/ 484706 h 813595"/>
                <a:gd name="connsiteX9" fmla="*/ 25859 w 2545597"/>
                <a:gd name="connsiteY9" fmla="*/ 741219 h 8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597" h="813595">
                  <a:moveTo>
                    <a:pt x="48325" y="813595"/>
                  </a:moveTo>
                  <a:lnTo>
                    <a:pt x="2497272" y="813595"/>
                  </a:lnTo>
                  <a:lnTo>
                    <a:pt x="2519739" y="741219"/>
                  </a:lnTo>
                  <a:cubicBezTo>
                    <a:pt x="2536693" y="658363"/>
                    <a:pt x="2545597" y="572574"/>
                    <a:pt x="2545597" y="484706"/>
                  </a:cubicBezTo>
                  <a:cubicBezTo>
                    <a:pt x="2545597" y="357730"/>
                    <a:pt x="2527000" y="235106"/>
                    <a:pt x="2492381" y="119404"/>
                  </a:cubicBezTo>
                  <a:lnTo>
                    <a:pt x="2447173" y="0"/>
                  </a:lnTo>
                  <a:lnTo>
                    <a:pt x="98422" y="0"/>
                  </a:lnTo>
                  <a:lnTo>
                    <a:pt x="53215" y="119404"/>
                  </a:lnTo>
                  <a:cubicBezTo>
                    <a:pt x="18597" y="235106"/>
                    <a:pt x="0" y="357730"/>
                    <a:pt x="0" y="484706"/>
                  </a:cubicBezTo>
                  <a:cubicBezTo>
                    <a:pt x="0" y="572574"/>
                    <a:pt x="8904" y="658363"/>
                    <a:pt x="25859" y="741219"/>
                  </a:cubicBezTo>
                  <a:close/>
                </a:path>
              </a:pathLst>
            </a:custGeom>
            <a:grp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Shape 76">
              <a:extLst>
                <a:ext uri="{FF2B5EF4-FFF2-40B4-BE49-F238E27FC236}">
                  <a16:creationId xmlns:a16="http://schemas.microsoft.com/office/drawing/2014/main" id="{E2969932-61A9-A0CB-B30F-88253D24537E}"/>
                </a:ext>
              </a:extLst>
            </p:cNvPr>
            <p:cNvSpPr/>
            <p:nvPr/>
          </p:nvSpPr>
          <p:spPr>
            <a:xfrm flipV="1">
              <a:off x="8354902" y="2888810"/>
              <a:ext cx="2545232" cy="813595"/>
            </a:xfrm>
            <a:custGeom>
              <a:avLst/>
              <a:gdLst>
                <a:gd name="connsiteX0" fmla="*/ 59506 w 2545232"/>
                <a:gd name="connsiteY0" fmla="*/ 102527 h 813595"/>
                <a:gd name="connsiteX1" fmla="*/ 63822 w 2545232"/>
                <a:gd name="connsiteY1" fmla="*/ 90936 h 813595"/>
                <a:gd name="connsiteX2" fmla="*/ 59696 w 2545232"/>
                <a:gd name="connsiteY2" fmla="*/ 101834 h 813595"/>
                <a:gd name="connsiteX3" fmla="*/ 46826 w 2545232"/>
                <a:gd name="connsiteY3" fmla="*/ 148638 h 813595"/>
                <a:gd name="connsiteX4" fmla="*/ 59506 w 2545232"/>
                <a:gd name="connsiteY4" fmla="*/ 102527 h 813595"/>
                <a:gd name="connsiteX5" fmla="*/ 53187 w 2545232"/>
                <a:gd name="connsiteY5" fmla="*/ 119494 h 813595"/>
                <a:gd name="connsiteX6" fmla="*/ 19988 w 2545232"/>
                <a:gd name="connsiteY6" fmla="*/ 271610 h 813595"/>
                <a:gd name="connsiteX7" fmla="*/ 46826 w 2545232"/>
                <a:gd name="connsiteY7" fmla="*/ 148638 h 813595"/>
                <a:gd name="connsiteX8" fmla="*/ 45434 w 2545232"/>
                <a:gd name="connsiteY8" fmla="*/ 153700 h 813595"/>
                <a:gd name="connsiteX9" fmla="*/ 21964 w 2545232"/>
                <a:gd name="connsiteY9" fmla="*/ 259479 h 813595"/>
                <a:gd name="connsiteX10" fmla="*/ 12323 w 2545232"/>
                <a:gd name="connsiteY10" fmla="*/ 318665 h 813595"/>
                <a:gd name="connsiteX11" fmla="*/ 19988 w 2545232"/>
                <a:gd name="connsiteY11" fmla="*/ 271610 h 813595"/>
                <a:gd name="connsiteX12" fmla="*/ 13598 w 2545232"/>
                <a:gd name="connsiteY12" fmla="*/ 300886 h 813595"/>
                <a:gd name="connsiteX13" fmla="*/ 71 w 2545232"/>
                <a:gd name="connsiteY13" fmla="*/ 489496 h 813595"/>
                <a:gd name="connsiteX14" fmla="*/ 12323 w 2545232"/>
                <a:gd name="connsiteY14" fmla="*/ 318665 h 813595"/>
                <a:gd name="connsiteX15" fmla="*/ 11621 w 2545232"/>
                <a:gd name="connsiteY15" fmla="*/ 322973 h 813595"/>
                <a:gd name="connsiteX16" fmla="*/ 1177 w 2545232"/>
                <a:gd name="connsiteY16" fmla="*/ 466223 h 813595"/>
                <a:gd name="connsiteX17" fmla="*/ 0 w 2545232"/>
                <a:gd name="connsiteY17" fmla="*/ 488087 h 813595"/>
                <a:gd name="connsiteX18" fmla="*/ 2352117 w 2545232"/>
                <a:gd name="connsiteY18" fmla="*/ 813595 h 813595"/>
                <a:gd name="connsiteX19" fmla="*/ 2497101 w 2545232"/>
                <a:gd name="connsiteY19" fmla="*/ 813595 h 813595"/>
                <a:gd name="connsiteX20" fmla="*/ 2518566 w 2545232"/>
                <a:gd name="connsiteY20" fmla="*/ 744448 h 813595"/>
                <a:gd name="connsiteX21" fmla="*/ 2521260 w 2545232"/>
                <a:gd name="connsiteY21" fmla="*/ 730131 h 813595"/>
                <a:gd name="connsiteX22" fmla="*/ 2537006 w 2545232"/>
                <a:gd name="connsiteY22" fmla="*/ 626955 h 813595"/>
                <a:gd name="connsiteX23" fmla="*/ 2543649 w 2545232"/>
                <a:gd name="connsiteY23" fmla="*/ 519891 h 813595"/>
                <a:gd name="connsiteX24" fmla="*/ 2545232 w 2545232"/>
                <a:gd name="connsiteY24" fmla="*/ 488551 h 813595"/>
                <a:gd name="connsiteX25" fmla="*/ 2531800 w 2545232"/>
                <a:gd name="connsiteY25" fmla="*/ 301269 h 813595"/>
                <a:gd name="connsiteX26" fmla="*/ 2492209 w 2545232"/>
                <a:gd name="connsiteY26" fmla="*/ 119877 h 813595"/>
                <a:gd name="connsiteX27" fmla="*/ 2481395 w 2545232"/>
                <a:gd name="connsiteY27" fmla="*/ 90839 h 813595"/>
                <a:gd name="connsiteX28" fmla="*/ 2447002 w 2545232"/>
                <a:gd name="connsiteY28" fmla="*/ 0 h 813595"/>
                <a:gd name="connsiteX29" fmla="*/ 2117198 w 2545232"/>
                <a:gd name="connsiteY29" fmla="*/ 0 h 813595"/>
                <a:gd name="connsiteX30" fmla="*/ 2161012 w 2545232"/>
                <a:gd name="connsiteY30" fmla="*/ 77764 h 813595"/>
                <a:gd name="connsiteX31" fmla="*/ 2348171 w 2545232"/>
                <a:gd name="connsiteY31" fmla="*/ 729680 h 8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5232" h="813595">
                  <a:moveTo>
                    <a:pt x="59506" y="102527"/>
                  </a:moveTo>
                  <a:lnTo>
                    <a:pt x="63822" y="90936"/>
                  </a:lnTo>
                  <a:lnTo>
                    <a:pt x="59696" y="101834"/>
                  </a:lnTo>
                  <a:close/>
                  <a:moveTo>
                    <a:pt x="46826" y="148638"/>
                  </a:moveTo>
                  <a:lnTo>
                    <a:pt x="59506" y="102527"/>
                  </a:lnTo>
                  <a:lnTo>
                    <a:pt x="53187" y="119494"/>
                  </a:lnTo>
                  <a:close/>
                  <a:moveTo>
                    <a:pt x="19988" y="271610"/>
                  </a:moveTo>
                  <a:lnTo>
                    <a:pt x="46826" y="148638"/>
                  </a:lnTo>
                  <a:lnTo>
                    <a:pt x="45434" y="153700"/>
                  </a:lnTo>
                  <a:lnTo>
                    <a:pt x="21964" y="259479"/>
                  </a:lnTo>
                  <a:close/>
                  <a:moveTo>
                    <a:pt x="12323" y="318665"/>
                  </a:moveTo>
                  <a:lnTo>
                    <a:pt x="19988" y="271610"/>
                  </a:lnTo>
                  <a:lnTo>
                    <a:pt x="13598" y="300886"/>
                  </a:lnTo>
                  <a:close/>
                  <a:moveTo>
                    <a:pt x="71" y="489496"/>
                  </a:moveTo>
                  <a:lnTo>
                    <a:pt x="12323" y="318665"/>
                  </a:lnTo>
                  <a:lnTo>
                    <a:pt x="11621" y="322973"/>
                  </a:lnTo>
                  <a:lnTo>
                    <a:pt x="1177" y="466223"/>
                  </a:lnTo>
                  <a:lnTo>
                    <a:pt x="0" y="488087"/>
                  </a:lnTo>
                  <a:close/>
                  <a:moveTo>
                    <a:pt x="2352117" y="813595"/>
                  </a:moveTo>
                  <a:lnTo>
                    <a:pt x="2497101" y="813595"/>
                  </a:lnTo>
                  <a:lnTo>
                    <a:pt x="2518566" y="744448"/>
                  </a:lnTo>
                  <a:lnTo>
                    <a:pt x="2521260" y="730131"/>
                  </a:lnTo>
                  <a:lnTo>
                    <a:pt x="2537006" y="626955"/>
                  </a:lnTo>
                  <a:lnTo>
                    <a:pt x="2543649" y="519891"/>
                  </a:lnTo>
                  <a:lnTo>
                    <a:pt x="2545232" y="488551"/>
                  </a:lnTo>
                  <a:lnTo>
                    <a:pt x="2531800" y="301269"/>
                  </a:lnTo>
                  <a:cubicBezTo>
                    <a:pt x="2522823" y="239264"/>
                    <a:pt x="2509519" y="178691"/>
                    <a:pt x="2492209" y="119877"/>
                  </a:cubicBezTo>
                  <a:lnTo>
                    <a:pt x="2481395" y="90839"/>
                  </a:lnTo>
                  <a:lnTo>
                    <a:pt x="2447002" y="0"/>
                  </a:lnTo>
                  <a:lnTo>
                    <a:pt x="2117198" y="0"/>
                  </a:lnTo>
                  <a:lnTo>
                    <a:pt x="2161012" y="77764"/>
                  </a:lnTo>
                  <a:cubicBezTo>
                    <a:pt x="2260865" y="275790"/>
                    <a:pt x="2326079" y="496066"/>
                    <a:pt x="2348171" y="729680"/>
                  </a:cubicBezTo>
                  <a:close/>
                </a:path>
              </a:pathLst>
            </a:custGeom>
            <a:grp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3" name="Freeform: Shape 82">
            <a:extLst>
              <a:ext uri="{FF2B5EF4-FFF2-40B4-BE49-F238E27FC236}">
                <a16:creationId xmlns:a16="http://schemas.microsoft.com/office/drawing/2014/main" id="{871A2D30-636B-C1A3-2627-1E4E2FCE15C4}"/>
              </a:ext>
            </a:extLst>
          </p:cNvPr>
          <p:cNvSpPr/>
          <p:nvPr/>
        </p:nvSpPr>
        <p:spPr>
          <a:xfrm flipV="1">
            <a:off x="8112705" y="3477909"/>
            <a:ext cx="529516" cy="127760"/>
          </a:xfrm>
          <a:custGeom>
            <a:avLst/>
            <a:gdLst>
              <a:gd name="connsiteX0" fmla="*/ 414140 w 474440"/>
              <a:gd name="connsiteY0" fmla="*/ 108454 h 114471"/>
              <a:gd name="connsiteX1" fmla="*/ 471370 w 474440"/>
              <a:gd name="connsiteY1" fmla="*/ 51218 h 114471"/>
              <a:gd name="connsiteX2" fmla="*/ 471370 w 474440"/>
              <a:gd name="connsiteY2" fmla="*/ 51218 h 114471"/>
              <a:gd name="connsiteX3" fmla="*/ 414140 w 474440"/>
              <a:gd name="connsiteY3" fmla="*/ -6018 h 114471"/>
              <a:gd name="connsiteX4" fmla="*/ 54164 w 474440"/>
              <a:gd name="connsiteY4" fmla="*/ -6018 h 114471"/>
              <a:gd name="connsiteX5" fmla="*/ -3071 w 474440"/>
              <a:gd name="connsiteY5" fmla="*/ 51218 h 114471"/>
              <a:gd name="connsiteX6" fmla="*/ -3071 w 474440"/>
              <a:gd name="connsiteY6" fmla="*/ 51218 h 114471"/>
              <a:gd name="connsiteX7" fmla="*/ 54164 w 474440"/>
              <a:gd name="connsiteY7" fmla="*/ 108454 h 114471"/>
              <a:gd name="connsiteX8" fmla="*/ 414140 w 474440"/>
              <a:gd name="connsiteY8" fmla="*/ 108454 h 1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440" h="114471">
                <a:moveTo>
                  <a:pt x="414140" y="108454"/>
                </a:moveTo>
                <a:cubicBezTo>
                  <a:pt x="445750" y="108454"/>
                  <a:pt x="471370" y="82828"/>
                  <a:pt x="471370" y="51218"/>
                </a:cubicBezTo>
                <a:lnTo>
                  <a:pt x="471370" y="51218"/>
                </a:lnTo>
                <a:cubicBezTo>
                  <a:pt x="471370" y="19614"/>
                  <a:pt x="445750" y="-6018"/>
                  <a:pt x="414140" y="-6018"/>
                </a:cubicBezTo>
                <a:lnTo>
                  <a:pt x="54164" y="-6018"/>
                </a:lnTo>
                <a:cubicBezTo>
                  <a:pt x="22555" y="-6018"/>
                  <a:pt x="-3071" y="19608"/>
                  <a:pt x="-3071" y="51218"/>
                </a:cubicBezTo>
                <a:lnTo>
                  <a:pt x="-3071" y="51218"/>
                </a:lnTo>
                <a:cubicBezTo>
                  <a:pt x="-3071" y="82828"/>
                  <a:pt x="22555" y="108454"/>
                  <a:pt x="54164" y="108454"/>
                </a:cubicBezTo>
                <a:lnTo>
                  <a:pt x="414140" y="108454"/>
                </a:lnTo>
              </a:path>
            </a:pathLst>
          </a:custGeom>
          <a:solidFill>
            <a:srgbClr val="4F93F7"/>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Shape 83">
            <a:extLst>
              <a:ext uri="{FF2B5EF4-FFF2-40B4-BE49-F238E27FC236}">
                <a16:creationId xmlns:a16="http://schemas.microsoft.com/office/drawing/2014/main" id="{E73FB5E8-E588-2466-481A-917F55DB8FCB}"/>
              </a:ext>
            </a:extLst>
          </p:cNvPr>
          <p:cNvSpPr/>
          <p:nvPr/>
        </p:nvSpPr>
        <p:spPr>
          <a:xfrm flipV="1">
            <a:off x="11281478" y="3477902"/>
            <a:ext cx="529522" cy="127765"/>
          </a:xfrm>
          <a:custGeom>
            <a:avLst/>
            <a:gdLst>
              <a:gd name="connsiteX0" fmla="*/ 409977 w 474446"/>
              <a:gd name="connsiteY0" fmla="*/ 108454 h 114476"/>
              <a:gd name="connsiteX1" fmla="*/ 467207 w 474446"/>
              <a:gd name="connsiteY1" fmla="*/ 51212 h 114476"/>
              <a:gd name="connsiteX2" fmla="*/ 467207 w 474446"/>
              <a:gd name="connsiteY2" fmla="*/ 51212 h 114476"/>
              <a:gd name="connsiteX3" fmla="*/ 409977 w 474446"/>
              <a:gd name="connsiteY3" fmla="*/ -6018 h 114476"/>
              <a:gd name="connsiteX4" fmla="*/ 50002 w 474446"/>
              <a:gd name="connsiteY4" fmla="*/ -6018 h 114476"/>
              <a:gd name="connsiteX5" fmla="*/ -7240 w 474446"/>
              <a:gd name="connsiteY5" fmla="*/ 51218 h 114476"/>
              <a:gd name="connsiteX6" fmla="*/ -7240 w 474446"/>
              <a:gd name="connsiteY6" fmla="*/ 51218 h 114476"/>
              <a:gd name="connsiteX7" fmla="*/ 49996 w 474446"/>
              <a:gd name="connsiteY7" fmla="*/ 108459 h 114476"/>
              <a:gd name="connsiteX8" fmla="*/ 409977 w 474446"/>
              <a:gd name="connsiteY8" fmla="*/ 108454 h 1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4446" h="114476">
                <a:moveTo>
                  <a:pt x="409977" y="108454"/>
                </a:moveTo>
                <a:cubicBezTo>
                  <a:pt x="441587" y="108454"/>
                  <a:pt x="467207" y="82828"/>
                  <a:pt x="467207" y="51212"/>
                </a:cubicBezTo>
                <a:lnTo>
                  <a:pt x="467207" y="51212"/>
                </a:lnTo>
                <a:cubicBezTo>
                  <a:pt x="467207" y="19614"/>
                  <a:pt x="441587" y="-6018"/>
                  <a:pt x="409977" y="-6018"/>
                </a:cubicBezTo>
                <a:lnTo>
                  <a:pt x="50002" y="-6018"/>
                </a:lnTo>
                <a:cubicBezTo>
                  <a:pt x="18392" y="-6018"/>
                  <a:pt x="-7234" y="19614"/>
                  <a:pt x="-7240" y="51218"/>
                </a:cubicBezTo>
                <a:lnTo>
                  <a:pt x="-7240" y="51218"/>
                </a:lnTo>
                <a:cubicBezTo>
                  <a:pt x="-7240" y="82828"/>
                  <a:pt x="18392" y="108454"/>
                  <a:pt x="49996" y="108459"/>
                </a:cubicBezTo>
                <a:lnTo>
                  <a:pt x="409977" y="108454"/>
                </a:lnTo>
              </a:path>
            </a:pathLst>
          </a:custGeom>
          <a:solidFill>
            <a:srgbClr val="4F93F7"/>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97" name="Group 96">
            <a:extLst>
              <a:ext uri="{FF2B5EF4-FFF2-40B4-BE49-F238E27FC236}">
                <a16:creationId xmlns:a16="http://schemas.microsoft.com/office/drawing/2014/main" id="{830F11CA-2625-3300-8B4E-030B254A0CCD}"/>
              </a:ext>
            </a:extLst>
          </p:cNvPr>
          <p:cNvGrpSpPr/>
          <p:nvPr/>
        </p:nvGrpSpPr>
        <p:grpSpPr>
          <a:xfrm>
            <a:off x="8861889" y="4269914"/>
            <a:ext cx="2213606" cy="813596"/>
            <a:chOff x="8520725" y="3868075"/>
            <a:chExt cx="2213605" cy="813595"/>
          </a:xfrm>
          <a:solidFill>
            <a:srgbClr val="005FAF">
              <a:alpha val="50196"/>
            </a:srgbClr>
          </a:solidFill>
        </p:grpSpPr>
        <p:sp>
          <p:nvSpPr>
            <p:cNvPr id="75" name="Freeform: Shape 74">
              <a:extLst>
                <a:ext uri="{FF2B5EF4-FFF2-40B4-BE49-F238E27FC236}">
                  <a16:creationId xmlns:a16="http://schemas.microsoft.com/office/drawing/2014/main" id="{CD874065-7BB1-178E-DEB1-651ECEE9879D}"/>
                </a:ext>
              </a:extLst>
            </p:cNvPr>
            <p:cNvSpPr/>
            <p:nvPr/>
          </p:nvSpPr>
          <p:spPr>
            <a:xfrm flipV="1">
              <a:off x="8520725" y="3868075"/>
              <a:ext cx="2213605" cy="813595"/>
            </a:xfrm>
            <a:custGeom>
              <a:avLst/>
              <a:gdLst>
                <a:gd name="connsiteX0" fmla="*/ 0 w 2213605"/>
                <a:gd name="connsiteY0" fmla="*/ 813595 h 813595"/>
                <a:gd name="connsiteX1" fmla="*/ 2213605 w 2213605"/>
                <a:gd name="connsiteY1" fmla="*/ 813595 h 813595"/>
                <a:gd name="connsiteX2" fmla="*/ 2177041 w 2213605"/>
                <a:gd name="connsiteY2" fmla="*/ 747171 h 813595"/>
                <a:gd name="connsiteX3" fmla="*/ 1651792 w 2213605"/>
                <a:gd name="connsiteY3" fmla="*/ 285888 h 813595"/>
                <a:gd name="connsiteX4" fmla="*/ 1651792 w 2213605"/>
                <a:gd name="connsiteY4" fmla="*/ 0 h 813595"/>
                <a:gd name="connsiteX5" fmla="*/ 561811 w 2213605"/>
                <a:gd name="connsiteY5" fmla="*/ 0 h 813595"/>
                <a:gd name="connsiteX6" fmla="*/ 561811 w 2213605"/>
                <a:gd name="connsiteY6" fmla="*/ 285888 h 813595"/>
                <a:gd name="connsiteX7" fmla="*/ 36563 w 2213605"/>
                <a:gd name="connsiteY7" fmla="*/ 747171 h 8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3605" h="813595">
                  <a:moveTo>
                    <a:pt x="0" y="813595"/>
                  </a:moveTo>
                  <a:lnTo>
                    <a:pt x="2213605" y="813595"/>
                  </a:lnTo>
                  <a:lnTo>
                    <a:pt x="2177041" y="747171"/>
                  </a:lnTo>
                  <a:cubicBezTo>
                    <a:pt x="2048869" y="548593"/>
                    <a:pt x="1866917" y="387980"/>
                    <a:pt x="1651792" y="285888"/>
                  </a:cubicBezTo>
                  <a:lnTo>
                    <a:pt x="1651792" y="0"/>
                  </a:lnTo>
                  <a:lnTo>
                    <a:pt x="561811" y="0"/>
                  </a:lnTo>
                  <a:lnTo>
                    <a:pt x="561811" y="285888"/>
                  </a:lnTo>
                  <a:cubicBezTo>
                    <a:pt x="346683" y="387980"/>
                    <a:pt x="164732" y="548593"/>
                    <a:pt x="36563" y="747171"/>
                  </a:cubicBezTo>
                  <a:close/>
                </a:path>
              </a:pathLst>
            </a:custGeom>
            <a:grp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Shape 77">
              <a:extLst>
                <a:ext uri="{FF2B5EF4-FFF2-40B4-BE49-F238E27FC236}">
                  <a16:creationId xmlns:a16="http://schemas.microsoft.com/office/drawing/2014/main" id="{99FB9568-E1F9-D9B7-2702-464EABD88A82}"/>
                </a:ext>
              </a:extLst>
            </p:cNvPr>
            <p:cNvSpPr/>
            <p:nvPr/>
          </p:nvSpPr>
          <p:spPr>
            <a:xfrm flipV="1">
              <a:off x="9082342" y="3868075"/>
              <a:ext cx="1638843" cy="813595"/>
            </a:xfrm>
            <a:custGeom>
              <a:avLst/>
              <a:gdLst>
                <a:gd name="connsiteX0" fmla="*/ 0 w 1638843"/>
                <a:gd name="connsiteY0" fmla="*/ 300725 h 813595"/>
                <a:gd name="connsiteX1" fmla="*/ 143 w 1638843"/>
                <a:gd name="connsiteY1" fmla="*/ 300644 h 813595"/>
                <a:gd name="connsiteX2" fmla="*/ 143 w 1638843"/>
                <a:gd name="connsiteY2" fmla="*/ 285917 h 813595"/>
                <a:gd name="connsiteX3" fmla="*/ 0 w 1638843"/>
                <a:gd name="connsiteY3" fmla="*/ 285998 h 813595"/>
                <a:gd name="connsiteX4" fmla="*/ 1283460 w 1638843"/>
                <a:gd name="connsiteY4" fmla="*/ 813595 h 813595"/>
                <a:gd name="connsiteX5" fmla="*/ 1638843 w 1638843"/>
                <a:gd name="connsiteY5" fmla="*/ 813595 h 813595"/>
                <a:gd name="connsiteX6" fmla="*/ 1615230 w 1638843"/>
                <a:gd name="connsiteY6" fmla="*/ 769984 h 813595"/>
                <a:gd name="connsiteX7" fmla="*/ 1089981 w 1638843"/>
                <a:gd name="connsiteY7" fmla="*/ 301027 h 813595"/>
                <a:gd name="connsiteX8" fmla="*/ 1089981 w 1638843"/>
                <a:gd name="connsiteY8" fmla="*/ 0 h 813595"/>
                <a:gd name="connsiteX9" fmla="*/ 194 w 1638843"/>
                <a:gd name="connsiteY9" fmla="*/ 0 h 813595"/>
                <a:gd name="connsiteX10" fmla="*/ 194 w 1638843"/>
                <a:gd name="connsiteY10" fmla="*/ 113342 h 813595"/>
                <a:gd name="connsiteX11" fmla="*/ 167550 w 1638843"/>
                <a:gd name="connsiteY11" fmla="*/ 128181 h 813595"/>
                <a:gd name="connsiteX12" fmla="*/ 1258680 w 1638843"/>
                <a:gd name="connsiteY12" fmla="*/ 777788 h 81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8843" h="813595">
                  <a:moveTo>
                    <a:pt x="0" y="300725"/>
                  </a:moveTo>
                  <a:lnTo>
                    <a:pt x="143" y="300644"/>
                  </a:lnTo>
                  <a:lnTo>
                    <a:pt x="143" y="285917"/>
                  </a:lnTo>
                  <a:lnTo>
                    <a:pt x="0" y="285998"/>
                  </a:lnTo>
                  <a:close/>
                  <a:moveTo>
                    <a:pt x="1283460" y="813595"/>
                  </a:moveTo>
                  <a:lnTo>
                    <a:pt x="1638843" y="813595"/>
                  </a:lnTo>
                  <a:lnTo>
                    <a:pt x="1615230" y="769984"/>
                  </a:lnTo>
                  <a:cubicBezTo>
                    <a:pt x="1487058" y="568102"/>
                    <a:pt x="1305106" y="404817"/>
                    <a:pt x="1089981" y="301027"/>
                  </a:cubicBezTo>
                  <a:lnTo>
                    <a:pt x="1089981" y="0"/>
                  </a:lnTo>
                  <a:lnTo>
                    <a:pt x="194" y="0"/>
                  </a:lnTo>
                  <a:lnTo>
                    <a:pt x="194" y="113342"/>
                  </a:lnTo>
                  <a:lnTo>
                    <a:pt x="167550" y="128181"/>
                  </a:lnTo>
                  <a:cubicBezTo>
                    <a:pt x="607605" y="190393"/>
                    <a:pt x="993938" y="430685"/>
                    <a:pt x="1258680" y="777788"/>
                  </a:cubicBezTo>
                  <a:close/>
                </a:path>
              </a:pathLst>
            </a:custGeom>
            <a:grp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2" name="Freeform: Shape 81">
            <a:extLst>
              <a:ext uri="{FF2B5EF4-FFF2-40B4-BE49-F238E27FC236}">
                <a16:creationId xmlns:a16="http://schemas.microsoft.com/office/drawing/2014/main" id="{5F699255-ADCD-F163-9EB8-AC00873F1D17}"/>
              </a:ext>
            </a:extLst>
          </p:cNvPr>
          <p:cNvSpPr/>
          <p:nvPr/>
        </p:nvSpPr>
        <p:spPr>
          <a:xfrm flipV="1">
            <a:off x="11065081" y="4350203"/>
            <a:ext cx="475717" cy="328664"/>
          </a:xfrm>
          <a:custGeom>
            <a:avLst/>
            <a:gdLst>
              <a:gd name="connsiteX0" fmla="*/ 390652 w 426237"/>
              <a:gd name="connsiteY0" fmla="*/ 102162 h 294479"/>
              <a:gd name="connsiteX1" fmla="*/ 411597 w 426237"/>
              <a:gd name="connsiteY1" fmla="*/ 23969 h 294479"/>
              <a:gd name="connsiteX2" fmla="*/ 411597 w 426237"/>
              <a:gd name="connsiteY2" fmla="*/ 23969 h 294479"/>
              <a:gd name="connsiteX3" fmla="*/ 333416 w 426237"/>
              <a:gd name="connsiteY3" fmla="*/ 3024 h 294479"/>
              <a:gd name="connsiteX4" fmla="*/ 21669 w 426237"/>
              <a:gd name="connsiteY4" fmla="*/ 183006 h 294479"/>
              <a:gd name="connsiteX5" fmla="*/ 712 w 426237"/>
              <a:gd name="connsiteY5" fmla="*/ 261198 h 294479"/>
              <a:gd name="connsiteX6" fmla="*/ 712 w 426237"/>
              <a:gd name="connsiteY6" fmla="*/ 261198 h 294479"/>
              <a:gd name="connsiteX7" fmla="*/ 78905 w 426237"/>
              <a:gd name="connsiteY7" fmla="*/ 282149 h 294479"/>
              <a:gd name="connsiteX8" fmla="*/ 390652 w 426237"/>
              <a:gd name="connsiteY8" fmla="*/ 102162 h 29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237" h="294479">
                <a:moveTo>
                  <a:pt x="390652" y="102162"/>
                </a:moveTo>
                <a:cubicBezTo>
                  <a:pt x="418026" y="86354"/>
                  <a:pt x="427405" y="51350"/>
                  <a:pt x="411597" y="23969"/>
                </a:cubicBezTo>
                <a:lnTo>
                  <a:pt x="411597" y="23969"/>
                </a:lnTo>
                <a:cubicBezTo>
                  <a:pt x="395795" y="-3400"/>
                  <a:pt x="360791" y="-12784"/>
                  <a:pt x="333416" y="3024"/>
                </a:cubicBezTo>
                <a:lnTo>
                  <a:pt x="21669" y="183006"/>
                </a:lnTo>
                <a:cubicBezTo>
                  <a:pt x="-5711" y="198813"/>
                  <a:pt x="-15084" y="233824"/>
                  <a:pt x="712" y="261198"/>
                </a:cubicBezTo>
                <a:lnTo>
                  <a:pt x="712" y="261198"/>
                </a:lnTo>
                <a:cubicBezTo>
                  <a:pt x="16520" y="288573"/>
                  <a:pt x="51530" y="297951"/>
                  <a:pt x="78905" y="282149"/>
                </a:cubicBezTo>
                <a:lnTo>
                  <a:pt x="390652" y="102162"/>
                </a:lnTo>
              </a:path>
            </a:pathLst>
          </a:custGeom>
          <a:solidFill>
            <a:srgbClr val="D1EAFF"/>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Shape 84">
            <a:extLst>
              <a:ext uri="{FF2B5EF4-FFF2-40B4-BE49-F238E27FC236}">
                <a16:creationId xmlns:a16="http://schemas.microsoft.com/office/drawing/2014/main" id="{7AE883C1-22B6-0717-699B-937B4AD592AE}"/>
              </a:ext>
            </a:extLst>
          </p:cNvPr>
          <p:cNvSpPr/>
          <p:nvPr/>
        </p:nvSpPr>
        <p:spPr>
          <a:xfrm flipV="1">
            <a:off x="8408096" y="4350203"/>
            <a:ext cx="475716" cy="328664"/>
          </a:xfrm>
          <a:custGeom>
            <a:avLst/>
            <a:gdLst>
              <a:gd name="connsiteX0" fmla="*/ 337023 w 426236"/>
              <a:gd name="connsiteY0" fmla="*/ 282149 h 294479"/>
              <a:gd name="connsiteX1" fmla="*/ 415210 w 426236"/>
              <a:gd name="connsiteY1" fmla="*/ 261192 h 294479"/>
              <a:gd name="connsiteX2" fmla="*/ 415210 w 426236"/>
              <a:gd name="connsiteY2" fmla="*/ 261192 h 294479"/>
              <a:gd name="connsiteX3" fmla="*/ 394259 w 426236"/>
              <a:gd name="connsiteY3" fmla="*/ 183012 h 294479"/>
              <a:gd name="connsiteX4" fmla="*/ 82518 w 426236"/>
              <a:gd name="connsiteY4" fmla="*/ 3024 h 294479"/>
              <a:gd name="connsiteX5" fmla="*/ 4325 w 426236"/>
              <a:gd name="connsiteY5" fmla="*/ 23969 h 294479"/>
              <a:gd name="connsiteX6" fmla="*/ 4325 w 426236"/>
              <a:gd name="connsiteY6" fmla="*/ 23969 h 294479"/>
              <a:gd name="connsiteX7" fmla="*/ 25277 w 426236"/>
              <a:gd name="connsiteY7" fmla="*/ 102162 h 294479"/>
              <a:gd name="connsiteX8" fmla="*/ 337023 w 426236"/>
              <a:gd name="connsiteY8" fmla="*/ 282149 h 29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236" h="294479">
                <a:moveTo>
                  <a:pt x="337023" y="282149"/>
                </a:moveTo>
                <a:cubicBezTo>
                  <a:pt x="364398" y="297951"/>
                  <a:pt x="399402" y="288573"/>
                  <a:pt x="415210" y="261192"/>
                </a:cubicBezTo>
                <a:lnTo>
                  <a:pt x="415210" y="261192"/>
                </a:lnTo>
                <a:cubicBezTo>
                  <a:pt x="431012" y="233824"/>
                  <a:pt x="421634" y="198819"/>
                  <a:pt x="394259" y="183012"/>
                </a:cubicBezTo>
                <a:lnTo>
                  <a:pt x="82518" y="3024"/>
                </a:lnTo>
                <a:cubicBezTo>
                  <a:pt x="55137" y="-12784"/>
                  <a:pt x="20133" y="-3400"/>
                  <a:pt x="4325" y="23969"/>
                </a:cubicBezTo>
                <a:lnTo>
                  <a:pt x="4325" y="23969"/>
                </a:lnTo>
                <a:cubicBezTo>
                  <a:pt x="-11477" y="51344"/>
                  <a:pt x="-2098" y="86354"/>
                  <a:pt x="25277" y="102162"/>
                </a:cubicBezTo>
                <a:lnTo>
                  <a:pt x="337023" y="282149"/>
                </a:lnTo>
              </a:path>
            </a:pathLst>
          </a:custGeom>
          <a:solidFill>
            <a:srgbClr val="D1EAFF"/>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88" name="Group 87">
            <a:extLst>
              <a:ext uri="{FF2B5EF4-FFF2-40B4-BE49-F238E27FC236}">
                <a16:creationId xmlns:a16="http://schemas.microsoft.com/office/drawing/2014/main" id="{C1B6E8D8-57F9-2654-2714-D1ACD06562A3}"/>
              </a:ext>
            </a:extLst>
          </p:cNvPr>
          <p:cNvGrpSpPr/>
          <p:nvPr/>
        </p:nvGrpSpPr>
        <p:grpSpPr>
          <a:xfrm>
            <a:off x="9429455" y="5217160"/>
            <a:ext cx="1089980" cy="886455"/>
            <a:chOff x="8815146" y="4850770"/>
            <a:chExt cx="1089980" cy="975101"/>
          </a:xfrm>
          <a:solidFill>
            <a:srgbClr val="00507F">
              <a:alpha val="50196"/>
            </a:srgbClr>
          </a:solidFill>
        </p:grpSpPr>
        <p:sp>
          <p:nvSpPr>
            <p:cNvPr id="90" name="Freeform: Shape 89">
              <a:extLst>
                <a:ext uri="{FF2B5EF4-FFF2-40B4-BE49-F238E27FC236}">
                  <a16:creationId xmlns:a16="http://schemas.microsoft.com/office/drawing/2014/main" id="{246CDA0A-DB07-3D62-BE6E-1081FBEBFA1B}"/>
                </a:ext>
              </a:extLst>
            </p:cNvPr>
            <p:cNvSpPr/>
            <p:nvPr/>
          </p:nvSpPr>
          <p:spPr>
            <a:xfrm flipV="1">
              <a:off x="9177415" y="5208394"/>
              <a:ext cx="365457" cy="617477"/>
            </a:xfrm>
            <a:custGeom>
              <a:avLst/>
              <a:gdLst>
                <a:gd name="connsiteX0" fmla="*/ -5155 w 270616"/>
                <a:gd name="connsiteY0" fmla="*/ 319378 h 457233"/>
                <a:gd name="connsiteX1" fmla="*/ 130147 w 270616"/>
                <a:gd name="connsiteY1" fmla="*/ 454686 h 457233"/>
                <a:gd name="connsiteX2" fmla="*/ 130147 w 270616"/>
                <a:gd name="connsiteY2" fmla="*/ 454686 h 457233"/>
                <a:gd name="connsiteX3" fmla="*/ 265461 w 270616"/>
                <a:gd name="connsiteY3" fmla="*/ 319378 h 457233"/>
                <a:gd name="connsiteX4" fmla="*/ 265461 w 270616"/>
                <a:gd name="connsiteY4" fmla="*/ 132743 h 457233"/>
                <a:gd name="connsiteX5" fmla="*/ 130147 w 270616"/>
                <a:gd name="connsiteY5" fmla="*/ -2547 h 457233"/>
                <a:gd name="connsiteX6" fmla="*/ 130147 w 270616"/>
                <a:gd name="connsiteY6" fmla="*/ -2547 h 457233"/>
                <a:gd name="connsiteX7" fmla="*/ -5155 w 270616"/>
                <a:gd name="connsiteY7" fmla="*/ 132743 h 457233"/>
                <a:gd name="connsiteX8" fmla="*/ -5155 w 270616"/>
                <a:gd name="connsiteY8" fmla="*/ 319378 h 45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616" h="457233">
                  <a:moveTo>
                    <a:pt x="-5155" y="319378"/>
                  </a:moveTo>
                  <a:cubicBezTo>
                    <a:pt x="-5155" y="394107"/>
                    <a:pt x="55423" y="454686"/>
                    <a:pt x="130147" y="454686"/>
                  </a:cubicBezTo>
                  <a:lnTo>
                    <a:pt x="130147" y="454686"/>
                  </a:lnTo>
                  <a:cubicBezTo>
                    <a:pt x="204882" y="454686"/>
                    <a:pt x="265461" y="394107"/>
                    <a:pt x="265461" y="319378"/>
                  </a:cubicBezTo>
                  <a:lnTo>
                    <a:pt x="265461" y="132743"/>
                  </a:lnTo>
                  <a:cubicBezTo>
                    <a:pt x="265461" y="58020"/>
                    <a:pt x="204882" y="-2547"/>
                    <a:pt x="130147" y="-2547"/>
                  </a:cubicBezTo>
                  <a:lnTo>
                    <a:pt x="130147" y="-2547"/>
                  </a:lnTo>
                  <a:cubicBezTo>
                    <a:pt x="55423" y="-2547"/>
                    <a:pt x="-5155" y="58020"/>
                    <a:pt x="-5155" y="132743"/>
                  </a:cubicBezTo>
                  <a:lnTo>
                    <a:pt x="-5155" y="319378"/>
                  </a:lnTo>
                </a:path>
              </a:pathLst>
            </a:custGeom>
            <a:grp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Rectangle 160">
              <a:extLst>
                <a:ext uri="{FF2B5EF4-FFF2-40B4-BE49-F238E27FC236}">
                  <a16:creationId xmlns:a16="http://schemas.microsoft.com/office/drawing/2014/main" id="{C47F4D51-5332-ADF9-F9A7-A5FB3DDE6353}"/>
                </a:ext>
              </a:extLst>
            </p:cNvPr>
            <p:cNvSpPr/>
            <p:nvPr/>
          </p:nvSpPr>
          <p:spPr>
            <a:xfrm>
              <a:off x="9172652" y="5554928"/>
              <a:ext cx="365457" cy="107430"/>
            </a:xfrm>
            <a:custGeom>
              <a:avLst/>
              <a:gdLst>
                <a:gd name="connsiteX0" fmla="*/ 0 w 365457"/>
                <a:gd name="connsiteY0" fmla="*/ 0 h 56631"/>
                <a:gd name="connsiteX1" fmla="*/ 365457 w 365457"/>
                <a:gd name="connsiteY1" fmla="*/ 0 h 56631"/>
                <a:gd name="connsiteX2" fmla="*/ 365457 w 365457"/>
                <a:gd name="connsiteY2" fmla="*/ 56631 h 56631"/>
                <a:gd name="connsiteX3" fmla="*/ 0 w 365457"/>
                <a:gd name="connsiteY3" fmla="*/ 56631 h 56631"/>
                <a:gd name="connsiteX4" fmla="*/ 0 w 365457"/>
                <a:gd name="connsiteY4" fmla="*/ 0 h 56631"/>
                <a:gd name="connsiteX0" fmla="*/ 0 w 365457"/>
                <a:gd name="connsiteY0" fmla="*/ 0 h 123306"/>
                <a:gd name="connsiteX1" fmla="*/ 365457 w 365457"/>
                <a:gd name="connsiteY1" fmla="*/ 0 h 123306"/>
                <a:gd name="connsiteX2" fmla="*/ 359107 w 365457"/>
                <a:gd name="connsiteY2" fmla="*/ 123306 h 123306"/>
                <a:gd name="connsiteX3" fmla="*/ 0 w 365457"/>
                <a:gd name="connsiteY3" fmla="*/ 56631 h 123306"/>
                <a:gd name="connsiteX4" fmla="*/ 0 w 365457"/>
                <a:gd name="connsiteY4" fmla="*/ 0 h 123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457" h="123306">
                  <a:moveTo>
                    <a:pt x="0" y="0"/>
                  </a:moveTo>
                  <a:lnTo>
                    <a:pt x="365457" y="0"/>
                  </a:lnTo>
                  <a:lnTo>
                    <a:pt x="359107" y="123306"/>
                  </a:lnTo>
                  <a:lnTo>
                    <a:pt x="0" y="566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Freeform: Shape 91">
              <a:extLst>
                <a:ext uri="{FF2B5EF4-FFF2-40B4-BE49-F238E27FC236}">
                  <a16:creationId xmlns:a16="http://schemas.microsoft.com/office/drawing/2014/main" id="{F3635D70-9D97-89A8-5A0D-F6D5EE979A8D}"/>
                </a:ext>
              </a:extLst>
            </p:cNvPr>
            <p:cNvSpPr/>
            <p:nvPr/>
          </p:nvSpPr>
          <p:spPr>
            <a:xfrm flipV="1">
              <a:off x="8815146" y="4850770"/>
              <a:ext cx="1089980" cy="704157"/>
            </a:xfrm>
            <a:custGeom>
              <a:avLst/>
              <a:gdLst>
                <a:gd name="connsiteX0" fmla="*/ -5155 w 807115"/>
                <a:gd name="connsiteY0" fmla="*/ 258263 h 521418"/>
                <a:gd name="connsiteX1" fmla="*/ 256122 w 807115"/>
                <a:gd name="connsiteY1" fmla="*/ -3009 h 521418"/>
                <a:gd name="connsiteX2" fmla="*/ 540671 w 807115"/>
                <a:gd name="connsiteY2" fmla="*/ -3009 h 521418"/>
                <a:gd name="connsiteX3" fmla="*/ 801960 w 807115"/>
                <a:gd name="connsiteY3" fmla="*/ 258263 h 521418"/>
                <a:gd name="connsiteX4" fmla="*/ 801960 w 807115"/>
                <a:gd name="connsiteY4" fmla="*/ 518409 h 521418"/>
                <a:gd name="connsiteX5" fmla="*/ -5155 w 807115"/>
                <a:gd name="connsiteY5" fmla="*/ 518409 h 521418"/>
                <a:gd name="connsiteX6" fmla="*/ -5155 w 807115"/>
                <a:gd name="connsiteY6" fmla="*/ 258263 h 52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7115" h="521418">
                  <a:moveTo>
                    <a:pt x="-5155" y="258263"/>
                  </a:moveTo>
                  <a:cubicBezTo>
                    <a:pt x="-5155" y="113971"/>
                    <a:pt x="111819" y="-3009"/>
                    <a:pt x="256122" y="-3009"/>
                  </a:cubicBezTo>
                  <a:lnTo>
                    <a:pt x="540671" y="-3009"/>
                  </a:lnTo>
                  <a:cubicBezTo>
                    <a:pt x="684980" y="-3009"/>
                    <a:pt x="801960" y="113971"/>
                    <a:pt x="801960" y="258263"/>
                  </a:cubicBezTo>
                  <a:lnTo>
                    <a:pt x="801960" y="518409"/>
                  </a:lnTo>
                  <a:lnTo>
                    <a:pt x="-5155" y="518409"/>
                  </a:lnTo>
                  <a:lnTo>
                    <a:pt x="-5155" y="258263"/>
                  </a:lnTo>
                </a:path>
              </a:pathLst>
            </a:custGeom>
            <a:grp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Shape 92">
              <a:extLst>
                <a:ext uri="{FF2B5EF4-FFF2-40B4-BE49-F238E27FC236}">
                  <a16:creationId xmlns:a16="http://schemas.microsoft.com/office/drawing/2014/main" id="{29D346C6-8232-5469-9058-54AF3150651B}"/>
                </a:ext>
              </a:extLst>
            </p:cNvPr>
            <p:cNvSpPr/>
            <p:nvPr/>
          </p:nvSpPr>
          <p:spPr>
            <a:xfrm flipV="1">
              <a:off x="8934904" y="4854832"/>
              <a:ext cx="970222" cy="704158"/>
            </a:xfrm>
            <a:custGeom>
              <a:avLst/>
              <a:gdLst>
                <a:gd name="connsiteX0" fmla="*/ 799371 w 970222"/>
                <a:gd name="connsiteY0" fmla="*/ 704158 h 704158"/>
                <a:gd name="connsiteX1" fmla="*/ 970222 w 970222"/>
                <a:gd name="connsiteY1" fmla="*/ 704158 h 704158"/>
                <a:gd name="connsiteX2" fmla="*/ 970222 w 970222"/>
                <a:gd name="connsiteY2" fmla="*/ 352839 h 704158"/>
                <a:gd name="connsiteX3" fmla="*/ 617360 w 970222"/>
                <a:gd name="connsiteY3" fmla="*/ 0 h 704158"/>
                <a:gd name="connsiteX4" fmla="*/ 233176 w 970222"/>
                <a:gd name="connsiteY4" fmla="*/ 0 h 704158"/>
                <a:gd name="connsiteX5" fmla="*/ 164458 w 970222"/>
                <a:gd name="connsiteY5" fmla="*/ 6928 h 704158"/>
                <a:gd name="connsiteX6" fmla="*/ 143338 w 970222"/>
                <a:gd name="connsiteY6" fmla="*/ 12982 h 704158"/>
                <a:gd name="connsiteX7" fmla="*/ 100398 w 970222"/>
                <a:gd name="connsiteY7" fmla="*/ 26312 h 704158"/>
                <a:gd name="connsiteX8" fmla="*/ 77133 w 970222"/>
                <a:gd name="connsiteY8" fmla="*/ 37878 h 704158"/>
                <a:gd name="connsiteX9" fmla="*/ 42125 w 970222"/>
                <a:gd name="connsiteY9" fmla="*/ 56880 h 704158"/>
                <a:gd name="connsiteX10" fmla="*/ 20328 w 970222"/>
                <a:gd name="connsiteY10" fmla="*/ 73106 h 704158"/>
                <a:gd name="connsiteX11" fmla="*/ 0 w 970222"/>
                <a:gd name="connsiteY11" fmla="*/ 89877 h 704158"/>
                <a:gd name="connsiteX12" fmla="*/ 137587 w 970222"/>
                <a:gd name="connsiteY12" fmla="*/ 116662 h 704158"/>
                <a:gd name="connsiteX13" fmla="*/ 799371 w 970222"/>
                <a:gd name="connsiteY13" fmla="*/ 704158 h 70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222" h="704158">
                  <a:moveTo>
                    <a:pt x="799371" y="704158"/>
                  </a:moveTo>
                  <a:lnTo>
                    <a:pt x="970222" y="704158"/>
                  </a:lnTo>
                  <a:lnTo>
                    <a:pt x="970222" y="352839"/>
                  </a:lnTo>
                  <a:cubicBezTo>
                    <a:pt x="970222" y="157978"/>
                    <a:pt x="812245" y="0"/>
                    <a:pt x="617360" y="0"/>
                  </a:cubicBezTo>
                  <a:lnTo>
                    <a:pt x="233176" y="0"/>
                  </a:lnTo>
                  <a:lnTo>
                    <a:pt x="164458" y="6928"/>
                  </a:lnTo>
                  <a:lnTo>
                    <a:pt x="143338" y="12982"/>
                  </a:lnTo>
                  <a:lnTo>
                    <a:pt x="100398" y="26312"/>
                  </a:lnTo>
                  <a:lnTo>
                    <a:pt x="77133" y="37878"/>
                  </a:lnTo>
                  <a:lnTo>
                    <a:pt x="42125" y="56880"/>
                  </a:lnTo>
                  <a:lnTo>
                    <a:pt x="20328" y="73106"/>
                  </a:lnTo>
                  <a:lnTo>
                    <a:pt x="0" y="89877"/>
                  </a:lnTo>
                  <a:lnTo>
                    <a:pt x="137587" y="116662"/>
                  </a:lnTo>
                  <a:cubicBezTo>
                    <a:pt x="453803" y="200247"/>
                    <a:pt x="703585" y="422147"/>
                    <a:pt x="799371" y="704158"/>
                  </a:cubicBezTo>
                  <a:close/>
                </a:path>
              </a:pathLst>
            </a:custGeom>
            <a:grp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79" name="Freeform: Shape 78">
            <a:extLst>
              <a:ext uri="{FF2B5EF4-FFF2-40B4-BE49-F238E27FC236}">
                <a16:creationId xmlns:a16="http://schemas.microsoft.com/office/drawing/2014/main" id="{E96F1F82-C375-F02E-14D2-8F0C53D55BFF}"/>
              </a:ext>
            </a:extLst>
          </p:cNvPr>
          <p:cNvSpPr/>
          <p:nvPr/>
        </p:nvSpPr>
        <p:spPr>
          <a:xfrm flipV="1">
            <a:off x="9910572" y="1665771"/>
            <a:ext cx="127760" cy="529522"/>
          </a:xfrm>
          <a:custGeom>
            <a:avLst/>
            <a:gdLst>
              <a:gd name="connsiteX0" fmla="*/ 109316 w 114471"/>
              <a:gd name="connsiteY0" fmla="*/ 48493 h 474446"/>
              <a:gd name="connsiteX1" fmla="*/ 52074 w 114471"/>
              <a:gd name="connsiteY1" fmla="*/ -8743 h 474446"/>
              <a:gd name="connsiteX2" fmla="*/ 52074 w 114471"/>
              <a:gd name="connsiteY2" fmla="*/ -8743 h 474446"/>
              <a:gd name="connsiteX3" fmla="*/ -5155 w 114471"/>
              <a:gd name="connsiteY3" fmla="*/ 48493 h 474446"/>
              <a:gd name="connsiteX4" fmla="*/ -5155 w 114471"/>
              <a:gd name="connsiteY4" fmla="*/ 408462 h 474446"/>
              <a:gd name="connsiteX5" fmla="*/ 52074 w 114471"/>
              <a:gd name="connsiteY5" fmla="*/ 465703 h 474446"/>
              <a:gd name="connsiteX6" fmla="*/ 52074 w 114471"/>
              <a:gd name="connsiteY6" fmla="*/ 465703 h 474446"/>
              <a:gd name="connsiteX7" fmla="*/ 109316 w 114471"/>
              <a:gd name="connsiteY7" fmla="*/ 408462 h 474446"/>
              <a:gd name="connsiteX8" fmla="*/ 109316 w 114471"/>
              <a:gd name="connsiteY8" fmla="*/ 48493 h 47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71" h="474446">
                <a:moveTo>
                  <a:pt x="109316" y="48493"/>
                </a:moveTo>
                <a:cubicBezTo>
                  <a:pt x="109316" y="16877"/>
                  <a:pt x="83690" y="-8743"/>
                  <a:pt x="52074" y="-8743"/>
                </a:cubicBezTo>
                <a:lnTo>
                  <a:pt x="52074" y="-8743"/>
                </a:lnTo>
                <a:cubicBezTo>
                  <a:pt x="20470" y="-8743"/>
                  <a:pt x="-5155" y="16877"/>
                  <a:pt x="-5155" y="48493"/>
                </a:cubicBezTo>
                <a:lnTo>
                  <a:pt x="-5155" y="408462"/>
                </a:lnTo>
                <a:cubicBezTo>
                  <a:pt x="-5155" y="440077"/>
                  <a:pt x="20470" y="465703"/>
                  <a:pt x="52074" y="465703"/>
                </a:cubicBezTo>
                <a:lnTo>
                  <a:pt x="52074" y="465703"/>
                </a:lnTo>
                <a:cubicBezTo>
                  <a:pt x="83690" y="465703"/>
                  <a:pt x="109316" y="440077"/>
                  <a:pt x="109316" y="408462"/>
                </a:cubicBezTo>
                <a:lnTo>
                  <a:pt x="109316" y="48493"/>
                </a:lnTo>
              </a:path>
            </a:pathLst>
          </a:custGeom>
          <a:solidFill>
            <a:srgbClr val="FFD807"/>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Shape 79">
            <a:extLst>
              <a:ext uri="{FF2B5EF4-FFF2-40B4-BE49-F238E27FC236}">
                <a16:creationId xmlns:a16="http://schemas.microsoft.com/office/drawing/2014/main" id="{74A96C8C-F5B8-0231-6CB3-1A48FB42A7B0}"/>
              </a:ext>
            </a:extLst>
          </p:cNvPr>
          <p:cNvSpPr/>
          <p:nvPr/>
        </p:nvSpPr>
        <p:spPr>
          <a:xfrm flipV="1">
            <a:off x="9043115" y="1898196"/>
            <a:ext cx="328662" cy="475714"/>
          </a:xfrm>
          <a:custGeom>
            <a:avLst/>
            <a:gdLst>
              <a:gd name="connsiteX0" fmla="*/ 282686 w 294477"/>
              <a:gd name="connsiteY0" fmla="*/ 77484 h 426234"/>
              <a:gd name="connsiteX1" fmla="*/ 261735 w 294477"/>
              <a:gd name="connsiteY1" fmla="*/ -702 h 426234"/>
              <a:gd name="connsiteX2" fmla="*/ 261735 w 294477"/>
              <a:gd name="connsiteY2" fmla="*/ -702 h 426234"/>
              <a:gd name="connsiteX3" fmla="*/ 183554 w 294477"/>
              <a:gd name="connsiteY3" fmla="*/ 20249 h 426234"/>
              <a:gd name="connsiteX4" fmla="*/ 3566 w 294477"/>
              <a:gd name="connsiteY4" fmla="*/ 331995 h 426234"/>
              <a:gd name="connsiteX5" fmla="*/ 24512 w 294477"/>
              <a:gd name="connsiteY5" fmla="*/ 410176 h 426234"/>
              <a:gd name="connsiteX6" fmla="*/ 24512 w 294477"/>
              <a:gd name="connsiteY6" fmla="*/ 410176 h 426234"/>
              <a:gd name="connsiteX7" fmla="*/ 102698 w 294477"/>
              <a:gd name="connsiteY7" fmla="*/ 389231 h 426234"/>
              <a:gd name="connsiteX8" fmla="*/ 282686 w 294477"/>
              <a:gd name="connsiteY8" fmla="*/ 77484 h 42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77" h="426234">
                <a:moveTo>
                  <a:pt x="282686" y="77484"/>
                </a:moveTo>
                <a:cubicBezTo>
                  <a:pt x="298494" y="50109"/>
                  <a:pt x="289110" y="15105"/>
                  <a:pt x="261735" y="-702"/>
                </a:cubicBezTo>
                <a:lnTo>
                  <a:pt x="261735" y="-702"/>
                </a:lnTo>
                <a:cubicBezTo>
                  <a:pt x="234361" y="-16504"/>
                  <a:pt x="199356" y="-7126"/>
                  <a:pt x="183554" y="20249"/>
                </a:cubicBezTo>
                <a:lnTo>
                  <a:pt x="3566" y="331995"/>
                </a:lnTo>
                <a:cubicBezTo>
                  <a:pt x="-12241" y="359370"/>
                  <a:pt x="-2863" y="394375"/>
                  <a:pt x="24512" y="410176"/>
                </a:cubicBezTo>
                <a:lnTo>
                  <a:pt x="24512" y="410176"/>
                </a:lnTo>
                <a:cubicBezTo>
                  <a:pt x="51887" y="425984"/>
                  <a:pt x="86897" y="416606"/>
                  <a:pt x="102698" y="389231"/>
                </a:cubicBezTo>
                <a:lnTo>
                  <a:pt x="282686" y="77484"/>
                </a:lnTo>
              </a:path>
            </a:pathLst>
          </a:custGeom>
          <a:solidFill>
            <a:srgbClr val="FFD807"/>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Shape 80">
            <a:extLst>
              <a:ext uri="{FF2B5EF4-FFF2-40B4-BE49-F238E27FC236}">
                <a16:creationId xmlns:a16="http://schemas.microsoft.com/office/drawing/2014/main" id="{45BD2038-D1F3-03D3-5B6C-CF48CF36AFE7}"/>
              </a:ext>
            </a:extLst>
          </p:cNvPr>
          <p:cNvSpPr/>
          <p:nvPr/>
        </p:nvSpPr>
        <p:spPr>
          <a:xfrm flipV="1">
            <a:off x="8408098" y="2488043"/>
            <a:ext cx="475718" cy="328660"/>
          </a:xfrm>
          <a:custGeom>
            <a:avLst/>
            <a:gdLst>
              <a:gd name="connsiteX0" fmla="*/ 394263 w 426238"/>
              <a:gd name="connsiteY0" fmla="*/ 99436 h 294476"/>
              <a:gd name="connsiteX1" fmla="*/ 415208 w 426238"/>
              <a:gd name="connsiteY1" fmla="*/ 21244 h 294476"/>
              <a:gd name="connsiteX2" fmla="*/ 415208 w 426238"/>
              <a:gd name="connsiteY2" fmla="*/ 21244 h 294476"/>
              <a:gd name="connsiteX3" fmla="*/ 337027 w 426238"/>
              <a:gd name="connsiteY3" fmla="*/ 298 h 294476"/>
              <a:gd name="connsiteX4" fmla="*/ 25275 w 426238"/>
              <a:gd name="connsiteY4" fmla="*/ 180286 h 294476"/>
              <a:gd name="connsiteX5" fmla="*/ 4329 w 426238"/>
              <a:gd name="connsiteY5" fmla="*/ 258467 h 294476"/>
              <a:gd name="connsiteX6" fmla="*/ 4329 w 426238"/>
              <a:gd name="connsiteY6" fmla="*/ 258467 h 294476"/>
              <a:gd name="connsiteX7" fmla="*/ 82516 w 426238"/>
              <a:gd name="connsiteY7" fmla="*/ 279418 h 294476"/>
              <a:gd name="connsiteX8" fmla="*/ 394263 w 426238"/>
              <a:gd name="connsiteY8" fmla="*/ 99436 h 29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238" h="294476">
                <a:moveTo>
                  <a:pt x="394263" y="99436"/>
                </a:moveTo>
                <a:cubicBezTo>
                  <a:pt x="421638" y="83628"/>
                  <a:pt x="431016" y="48618"/>
                  <a:pt x="415208" y="21244"/>
                </a:cubicBezTo>
                <a:lnTo>
                  <a:pt x="415208" y="21244"/>
                </a:lnTo>
                <a:cubicBezTo>
                  <a:pt x="399406" y="-6126"/>
                  <a:pt x="364402" y="-15510"/>
                  <a:pt x="337027" y="298"/>
                </a:cubicBezTo>
                <a:lnTo>
                  <a:pt x="25275" y="180286"/>
                </a:lnTo>
                <a:cubicBezTo>
                  <a:pt x="-2100" y="196088"/>
                  <a:pt x="-11478" y="231098"/>
                  <a:pt x="4329" y="258467"/>
                </a:cubicBezTo>
                <a:lnTo>
                  <a:pt x="4329" y="258467"/>
                </a:lnTo>
                <a:cubicBezTo>
                  <a:pt x="20131" y="285842"/>
                  <a:pt x="55136" y="295226"/>
                  <a:pt x="82516" y="279418"/>
                </a:cubicBezTo>
                <a:lnTo>
                  <a:pt x="394263" y="99436"/>
                </a:lnTo>
              </a:path>
            </a:pathLst>
          </a:custGeom>
          <a:solidFill>
            <a:srgbClr val="FFD807"/>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Shape 85">
            <a:extLst>
              <a:ext uri="{FF2B5EF4-FFF2-40B4-BE49-F238E27FC236}">
                <a16:creationId xmlns:a16="http://schemas.microsoft.com/office/drawing/2014/main" id="{0DFE7711-C6A2-8B43-D215-3C9289C03CC6}"/>
              </a:ext>
            </a:extLst>
          </p:cNvPr>
          <p:cNvSpPr/>
          <p:nvPr/>
        </p:nvSpPr>
        <p:spPr>
          <a:xfrm flipV="1">
            <a:off x="11065075" y="2488040"/>
            <a:ext cx="475723" cy="328663"/>
          </a:xfrm>
          <a:custGeom>
            <a:avLst/>
            <a:gdLst>
              <a:gd name="connsiteX0" fmla="*/ 333416 w 426242"/>
              <a:gd name="connsiteY0" fmla="*/ 279424 h 294478"/>
              <a:gd name="connsiteX1" fmla="*/ 411602 w 426242"/>
              <a:gd name="connsiteY1" fmla="*/ 258467 h 294478"/>
              <a:gd name="connsiteX2" fmla="*/ 411602 w 426242"/>
              <a:gd name="connsiteY2" fmla="*/ 258467 h 294478"/>
              <a:gd name="connsiteX3" fmla="*/ 390657 w 426242"/>
              <a:gd name="connsiteY3" fmla="*/ 180286 h 294478"/>
              <a:gd name="connsiteX4" fmla="*/ 78910 w 426242"/>
              <a:gd name="connsiteY4" fmla="*/ 298 h 294478"/>
              <a:gd name="connsiteX5" fmla="*/ 718 w 426242"/>
              <a:gd name="connsiteY5" fmla="*/ 21244 h 294478"/>
              <a:gd name="connsiteX6" fmla="*/ 718 w 426242"/>
              <a:gd name="connsiteY6" fmla="*/ 21244 h 294478"/>
              <a:gd name="connsiteX7" fmla="*/ 21669 w 426242"/>
              <a:gd name="connsiteY7" fmla="*/ 99436 h 294478"/>
              <a:gd name="connsiteX8" fmla="*/ 333416 w 426242"/>
              <a:gd name="connsiteY8" fmla="*/ 279424 h 29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242" h="294478">
                <a:moveTo>
                  <a:pt x="333416" y="279424"/>
                </a:moveTo>
                <a:cubicBezTo>
                  <a:pt x="360790" y="295226"/>
                  <a:pt x="395795" y="285842"/>
                  <a:pt x="411602" y="258467"/>
                </a:cubicBezTo>
                <a:lnTo>
                  <a:pt x="411602" y="258467"/>
                </a:lnTo>
                <a:cubicBezTo>
                  <a:pt x="427410" y="231098"/>
                  <a:pt x="418032" y="196094"/>
                  <a:pt x="390657" y="180286"/>
                </a:cubicBezTo>
                <a:lnTo>
                  <a:pt x="78910" y="298"/>
                </a:lnTo>
                <a:cubicBezTo>
                  <a:pt x="51535" y="-15510"/>
                  <a:pt x="16525" y="-6126"/>
                  <a:pt x="718" y="21244"/>
                </a:cubicBezTo>
                <a:lnTo>
                  <a:pt x="718" y="21244"/>
                </a:lnTo>
                <a:cubicBezTo>
                  <a:pt x="-15090" y="48618"/>
                  <a:pt x="-5706" y="83628"/>
                  <a:pt x="21669" y="99436"/>
                </a:cubicBezTo>
                <a:lnTo>
                  <a:pt x="333416" y="279424"/>
                </a:lnTo>
              </a:path>
            </a:pathLst>
          </a:custGeom>
          <a:solidFill>
            <a:srgbClr val="FFD807"/>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Shape 86">
            <a:extLst>
              <a:ext uri="{FF2B5EF4-FFF2-40B4-BE49-F238E27FC236}">
                <a16:creationId xmlns:a16="http://schemas.microsoft.com/office/drawing/2014/main" id="{C119F321-A6CB-2869-E1DE-DBD4210129F6}"/>
              </a:ext>
            </a:extLst>
          </p:cNvPr>
          <p:cNvSpPr/>
          <p:nvPr/>
        </p:nvSpPr>
        <p:spPr>
          <a:xfrm flipV="1">
            <a:off x="10577115" y="1898196"/>
            <a:ext cx="328664" cy="475715"/>
          </a:xfrm>
          <a:custGeom>
            <a:avLst/>
            <a:gdLst>
              <a:gd name="connsiteX0" fmla="*/ 181472 w 294479"/>
              <a:gd name="connsiteY0" fmla="*/ 389233 h 426235"/>
              <a:gd name="connsiteX1" fmla="*/ 259658 w 294479"/>
              <a:gd name="connsiteY1" fmla="*/ 410178 h 426235"/>
              <a:gd name="connsiteX2" fmla="*/ 259658 w 294479"/>
              <a:gd name="connsiteY2" fmla="*/ 410178 h 426235"/>
              <a:gd name="connsiteX3" fmla="*/ 280604 w 294479"/>
              <a:gd name="connsiteY3" fmla="*/ 332003 h 426235"/>
              <a:gd name="connsiteX4" fmla="*/ 100622 w 294479"/>
              <a:gd name="connsiteY4" fmla="*/ 20250 h 426235"/>
              <a:gd name="connsiteX5" fmla="*/ 22429 w 294479"/>
              <a:gd name="connsiteY5" fmla="*/ -706 h 426235"/>
              <a:gd name="connsiteX6" fmla="*/ 22429 w 294479"/>
              <a:gd name="connsiteY6" fmla="*/ -706 h 426235"/>
              <a:gd name="connsiteX7" fmla="*/ 1478 w 294479"/>
              <a:gd name="connsiteY7" fmla="*/ 77486 h 426235"/>
              <a:gd name="connsiteX8" fmla="*/ 181472 w 294479"/>
              <a:gd name="connsiteY8" fmla="*/ 389233 h 42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479" h="426235">
                <a:moveTo>
                  <a:pt x="181472" y="389233"/>
                </a:moveTo>
                <a:cubicBezTo>
                  <a:pt x="197274" y="416608"/>
                  <a:pt x="232278" y="425986"/>
                  <a:pt x="259658" y="410178"/>
                </a:cubicBezTo>
                <a:lnTo>
                  <a:pt x="259658" y="410178"/>
                </a:lnTo>
                <a:cubicBezTo>
                  <a:pt x="287027" y="394377"/>
                  <a:pt x="296412" y="359378"/>
                  <a:pt x="280604" y="332003"/>
                </a:cubicBezTo>
                <a:lnTo>
                  <a:pt x="100622" y="20250"/>
                </a:lnTo>
                <a:cubicBezTo>
                  <a:pt x="84820" y="-7124"/>
                  <a:pt x="49810" y="-16502"/>
                  <a:pt x="22429" y="-706"/>
                </a:cubicBezTo>
                <a:lnTo>
                  <a:pt x="22429" y="-706"/>
                </a:lnTo>
                <a:cubicBezTo>
                  <a:pt x="-4945" y="15096"/>
                  <a:pt x="-14324" y="50111"/>
                  <a:pt x="1478" y="77486"/>
                </a:cubicBezTo>
                <a:lnTo>
                  <a:pt x="181472" y="389233"/>
                </a:lnTo>
              </a:path>
            </a:pathLst>
          </a:custGeom>
          <a:solidFill>
            <a:srgbClr val="FFD807"/>
          </a:solid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95" name="Group 94">
            <a:extLst>
              <a:ext uri="{FF2B5EF4-FFF2-40B4-BE49-F238E27FC236}">
                <a16:creationId xmlns:a16="http://schemas.microsoft.com/office/drawing/2014/main" id="{C07353DD-BB74-99C7-B4FD-B00CA50A4C84}"/>
              </a:ext>
            </a:extLst>
          </p:cNvPr>
          <p:cNvGrpSpPr/>
          <p:nvPr/>
        </p:nvGrpSpPr>
        <p:grpSpPr>
          <a:xfrm>
            <a:off x="8787040" y="2243619"/>
            <a:ext cx="2363307" cy="805971"/>
            <a:chOff x="8445876" y="1917170"/>
            <a:chExt cx="2363307" cy="805971"/>
          </a:xfrm>
          <a:solidFill>
            <a:srgbClr val="FFD807">
              <a:alpha val="50196"/>
            </a:srgbClr>
          </a:solidFill>
        </p:grpSpPr>
        <p:sp>
          <p:nvSpPr>
            <p:cNvPr id="74" name="Freeform: Shape 73">
              <a:extLst>
                <a:ext uri="{FF2B5EF4-FFF2-40B4-BE49-F238E27FC236}">
                  <a16:creationId xmlns:a16="http://schemas.microsoft.com/office/drawing/2014/main" id="{D4B9F931-3CB4-EEE2-6F82-54E09308C6A7}"/>
                </a:ext>
              </a:extLst>
            </p:cNvPr>
            <p:cNvSpPr/>
            <p:nvPr/>
          </p:nvSpPr>
          <p:spPr>
            <a:xfrm flipV="1">
              <a:off x="8445876" y="1917170"/>
              <a:ext cx="2363307" cy="805970"/>
            </a:xfrm>
            <a:custGeom>
              <a:avLst/>
              <a:gdLst>
                <a:gd name="connsiteX0" fmla="*/ 1181649 w 2363307"/>
                <a:gd name="connsiteY0" fmla="*/ 805970 h 805970"/>
                <a:gd name="connsiteX1" fmla="*/ 2354430 w 2363307"/>
                <a:gd name="connsiteY1" fmla="*/ 28598 h 805970"/>
                <a:gd name="connsiteX2" fmla="*/ 2363307 w 2363307"/>
                <a:gd name="connsiteY2" fmla="*/ 0 h 805970"/>
                <a:gd name="connsiteX3" fmla="*/ 0 w 2363307"/>
                <a:gd name="connsiteY3" fmla="*/ 0 h 805970"/>
                <a:gd name="connsiteX4" fmla="*/ 8877 w 2363307"/>
                <a:gd name="connsiteY4" fmla="*/ 28598 h 805970"/>
                <a:gd name="connsiteX5" fmla="*/ 1181649 w 2363307"/>
                <a:gd name="connsiteY5" fmla="*/ 805970 h 8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3307" h="805970">
                  <a:moveTo>
                    <a:pt x="1181649" y="805970"/>
                  </a:moveTo>
                  <a:cubicBezTo>
                    <a:pt x="1708864" y="805970"/>
                    <a:pt x="2161208" y="485425"/>
                    <a:pt x="2354430" y="28598"/>
                  </a:cubicBezTo>
                  <a:lnTo>
                    <a:pt x="2363307" y="0"/>
                  </a:lnTo>
                  <a:lnTo>
                    <a:pt x="0" y="0"/>
                  </a:lnTo>
                  <a:lnTo>
                    <a:pt x="8877" y="28598"/>
                  </a:lnTo>
                  <a:cubicBezTo>
                    <a:pt x="202096" y="485425"/>
                    <a:pt x="654435" y="805970"/>
                    <a:pt x="1181649" y="805970"/>
                  </a:cubicBezTo>
                  <a:close/>
                </a:path>
              </a:pathLst>
            </a:custGeom>
            <a:grp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Shape 88">
              <a:extLst>
                <a:ext uri="{FF2B5EF4-FFF2-40B4-BE49-F238E27FC236}">
                  <a16:creationId xmlns:a16="http://schemas.microsoft.com/office/drawing/2014/main" id="{A8853514-E68A-A3D2-C544-1E06C3604E12}"/>
                </a:ext>
              </a:extLst>
            </p:cNvPr>
            <p:cNvSpPr/>
            <p:nvPr/>
          </p:nvSpPr>
          <p:spPr>
            <a:xfrm flipV="1">
              <a:off x="8448919" y="1965327"/>
              <a:ext cx="2356714" cy="757814"/>
            </a:xfrm>
            <a:custGeom>
              <a:avLst/>
              <a:gdLst>
                <a:gd name="connsiteX0" fmla="*/ 2238089 w 2356714"/>
                <a:gd name="connsiteY0" fmla="*/ 228359 h 757814"/>
                <a:gd name="connsiteX1" fmla="*/ 2297595 w 2356714"/>
                <a:gd name="connsiteY1" fmla="*/ 128778 h 757814"/>
                <a:gd name="connsiteX2" fmla="*/ 2356714 w 2356714"/>
                <a:gd name="connsiteY2" fmla="*/ 0 h 757814"/>
                <a:gd name="connsiteX3" fmla="*/ 2259388 w 2356714"/>
                <a:gd name="connsiteY3" fmla="*/ 0 h 757814"/>
                <a:gd name="connsiteX4" fmla="*/ 2256135 w 2356714"/>
                <a:gd name="connsiteY4" fmla="*/ 80176 h 757814"/>
                <a:gd name="connsiteX5" fmla="*/ 559551 w 2356714"/>
                <a:gd name="connsiteY5" fmla="*/ 641807 h 757814"/>
                <a:gd name="connsiteX6" fmla="*/ 466922 w 2356714"/>
                <a:gd name="connsiteY6" fmla="*/ 584596 h 757814"/>
                <a:gd name="connsiteX7" fmla="*/ 5783 w 2356714"/>
                <a:gd name="connsiteY7" fmla="*/ 15283 h 757814"/>
                <a:gd name="connsiteX8" fmla="*/ 281 w 2356714"/>
                <a:gd name="connsiteY8" fmla="*/ 0 h 757814"/>
                <a:gd name="connsiteX9" fmla="*/ 0 w 2356714"/>
                <a:gd name="connsiteY9" fmla="*/ 0 h 757814"/>
                <a:gd name="connsiteX10" fmla="*/ 5640 w 2356714"/>
                <a:gd name="connsiteY10" fmla="*/ 15665 h 757814"/>
                <a:gd name="connsiteX11" fmla="*/ 466778 w 2356714"/>
                <a:gd name="connsiteY11" fmla="*/ 584979 h 757814"/>
                <a:gd name="connsiteX12" fmla="*/ 548560 w 2356714"/>
                <a:gd name="connsiteY12" fmla="*/ 635489 h 757814"/>
                <a:gd name="connsiteX13" fmla="*/ 670078 w 2356714"/>
                <a:gd name="connsiteY13" fmla="*/ 697511 h 757814"/>
                <a:gd name="connsiteX14" fmla="*/ 578067 w 2356714"/>
                <a:gd name="connsiteY14" fmla="*/ 652450 h 757814"/>
                <a:gd name="connsiteX15" fmla="*/ 583390 w 2356714"/>
                <a:gd name="connsiteY15" fmla="*/ 655509 h 757814"/>
                <a:gd name="connsiteX16" fmla="*/ 665349 w 2356714"/>
                <a:gd name="connsiteY16" fmla="*/ 695648 h 757814"/>
                <a:gd name="connsiteX17" fmla="*/ 839452 w 2356714"/>
                <a:gd name="connsiteY17" fmla="*/ 757814 h 757814"/>
                <a:gd name="connsiteX18" fmla="*/ 839452 w 2356714"/>
                <a:gd name="connsiteY18" fmla="*/ 757711 h 757814"/>
                <a:gd name="connsiteX19" fmla="*/ 800064 w 2356714"/>
                <a:gd name="connsiteY19" fmla="*/ 747414 h 757814"/>
                <a:gd name="connsiteX20" fmla="*/ 740116 w 2356714"/>
                <a:gd name="connsiteY20" fmla="*/ 725107 h 757814"/>
                <a:gd name="connsiteX21" fmla="*/ 760003 w 2356714"/>
                <a:gd name="connsiteY21" fmla="*/ 732943 h 757814"/>
                <a:gd name="connsiteX22" fmla="*/ 799920 w 2356714"/>
                <a:gd name="connsiteY22" fmla="*/ 747796 h 757814"/>
                <a:gd name="connsiteX23" fmla="*/ 829217 w 2356714"/>
                <a:gd name="connsiteY23" fmla="*/ 755454 h 7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6714" h="757814">
                  <a:moveTo>
                    <a:pt x="2238089" y="228359"/>
                  </a:moveTo>
                  <a:lnTo>
                    <a:pt x="2297595" y="128778"/>
                  </a:lnTo>
                  <a:lnTo>
                    <a:pt x="2356714" y="0"/>
                  </a:lnTo>
                  <a:lnTo>
                    <a:pt x="2259388" y="0"/>
                  </a:lnTo>
                  <a:lnTo>
                    <a:pt x="2256135" y="80176"/>
                  </a:lnTo>
                  <a:close/>
                  <a:moveTo>
                    <a:pt x="559551" y="641807"/>
                  </a:moveTo>
                  <a:lnTo>
                    <a:pt x="466922" y="584596"/>
                  </a:lnTo>
                  <a:cubicBezTo>
                    <a:pt x="263782" y="445073"/>
                    <a:pt x="102392" y="247497"/>
                    <a:pt x="5783" y="15283"/>
                  </a:cubicBezTo>
                  <a:lnTo>
                    <a:pt x="281" y="0"/>
                  </a:lnTo>
                  <a:lnTo>
                    <a:pt x="0" y="0"/>
                  </a:lnTo>
                  <a:lnTo>
                    <a:pt x="5640" y="15665"/>
                  </a:lnTo>
                  <a:cubicBezTo>
                    <a:pt x="102249" y="247879"/>
                    <a:pt x="263639" y="445456"/>
                    <a:pt x="466778" y="584979"/>
                  </a:cubicBezTo>
                  <a:lnTo>
                    <a:pt x="548560" y="635489"/>
                  </a:lnTo>
                  <a:close/>
                  <a:moveTo>
                    <a:pt x="670078" y="697511"/>
                  </a:moveTo>
                  <a:lnTo>
                    <a:pt x="578067" y="652450"/>
                  </a:lnTo>
                  <a:lnTo>
                    <a:pt x="583390" y="655509"/>
                  </a:lnTo>
                  <a:lnTo>
                    <a:pt x="665349" y="695648"/>
                  </a:lnTo>
                  <a:close/>
                  <a:moveTo>
                    <a:pt x="839452" y="757814"/>
                  </a:moveTo>
                  <a:lnTo>
                    <a:pt x="839452" y="757711"/>
                  </a:lnTo>
                  <a:lnTo>
                    <a:pt x="800064" y="747414"/>
                  </a:lnTo>
                  <a:lnTo>
                    <a:pt x="740116" y="725107"/>
                  </a:lnTo>
                  <a:lnTo>
                    <a:pt x="760003" y="732943"/>
                  </a:lnTo>
                  <a:lnTo>
                    <a:pt x="799920" y="747796"/>
                  </a:lnTo>
                  <a:lnTo>
                    <a:pt x="829217" y="755454"/>
                  </a:lnTo>
                  <a:close/>
                </a:path>
              </a:pathLst>
            </a:custGeom>
            <a:grpFill/>
            <a:ln w="57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2096235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70EAB9-1F6E-DDC5-5AFF-A536C874C3EE}"/>
              </a:ext>
            </a:extLst>
          </p:cNvPr>
          <p:cNvSpPr>
            <a:spLocks noGrp="1"/>
          </p:cNvSpPr>
          <p:nvPr>
            <p:ph type="sldNum" sz="quarter" idx="4"/>
          </p:nvPr>
        </p:nvSpPr>
        <p:spPr/>
        <p:txBody>
          <a:bodyPr/>
          <a:lstStyle/>
          <a:p>
            <a:fld id="{BE1867B5-C1A1-46CF-9517-8DF7752C1DA6}" type="slidenum">
              <a:rPr lang="en-US" smtClean="0"/>
              <a:pPr/>
              <a:t>24</a:t>
            </a:fld>
            <a:endParaRPr lang="en-US"/>
          </a:p>
        </p:txBody>
      </p:sp>
      <p:sp>
        <p:nvSpPr>
          <p:cNvPr id="3" name="Text Placeholder 2">
            <a:extLst>
              <a:ext uri="{FF2B5EF4-FFF2-40B4-BE49-F238E27FC236}">
                <a16:creationId xmlns:a16="http://schemas.microsoft.com/office/drawing/2014/main" id="{9457D656-80FF-70C9-7E87-D58E3049108E}"/>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DDE820E1-2917-DE5C-311C-1B871F8C20FC}"/>
              </a:ext>
            </a:extLst>
          </p:cNvPr>
          <p:cNvSpPr>
            <a:spLocks noGrp="1"/>
          </p:cNvSpPr>
          <p:nvPr>
            <p:ph type="body" sz="quarter" idx="11"/>
          </p:nvPr>
        </p:nvSpPr>
        <p:spPr/>
        <p:txBody>
          <a:bodyPr/>
          <a:lstStyle/>
          <a:p>
            <a:r>
              <a:rPr lang="en-US" dirty="0"/>
              <a:t>Your District’s Election Process</a:t>
            </a:r>
          </a:p>
        </p:txBody>
      </p:sp>
      <p:sp>
        <p:nvSpPr>
          <p:cNvPr id="5" name="Text Placeholder 4">
            <a:extLst>
              <a:ext uri="{FF2B5EF4-FFF2-40B4-BE49-F238E27FC236}">
                <a16:creationId xmlns:a16="http://schemas.microsoft.com/office/drawing/2014/main" id="{DB3A4E1E-D23C-4E96-33A1-EB5BEF8B21DE}"/>
              </a:ext>
            </a:extLst>
          </p:cNvPr>
          <p:cNvSpPr>
            <a:spLocks noGrp="1"/>
          </p:cNvSpPr>
          <p:nvPr>
            <p:ph type="body" sz="quarter" idx="12"/>
          </p:nvPr>
        </p:nvSpPr>
        <p:spPr>
          <a:xfrm>
            <a:off x="381000" y="524228"/>
            <a:ext cx="11430000" cy="412678"/>
          </a:xfrm>
        </p:spPr>
        <p:txBody>
          <a:bodyPr/>
          <a:lstStyle/>
          <a:p>
            <a:r>
              <a:rPr lang="en-US" dirty="0"/>
              <a:t>Let’s learn more about how your district runs elections today</a:t>
            </a:r>
          </a:p>
        </p:txBody>
      </p:sp>
      <p:sp>
        <p:nvSpPr>
          <p:cNvPr id="11" name="Oval 10">
            <a:extLst>
              <a:ext uri="{FF2B5EF4-FFF2-40B4-BE49-F238E27FC236}">
                <a16:creationId xmlns:a16="http://schemas.microsoft.com/office/drawing/2014/main" id="{E611EE58-8AC9-A599-9C25-A8CA79C29E20}"/>
              </a:ext>
            </a:extLst>
          </p:cNvPr>
          <p:cNvSpPr/>
          <p:nvPr/>
        </p:nvSpPr>
        <p:spPr>
          <a:xfrm>
            <a:off x="6432768" y="1591048"/>
            <a:ext cx="4141478" cy="4141478"/>
          </a:xfrm>
          <a:prstGeom prst="ellipse">
            <a:avLst/>
          </a:prstGeom>
          <a:solidFill>
            <a:schemeClr val="bg1"/>
          </a:solidFill>
          <a:ln w="57150">
            <a:solidFill>
              <a:srgbClr val="FFD8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5FBC0852-A9FF-5481-9778-20B95F6799F3}"/>
              </a:ext>
            </a:extLst>
          </p:cNvPr>
          <p:cNvSpPr/>
          <p:nvPr/>
        </p:nvSpPr>
        <p:spPr>
          <a:xfrm>
            <a:off x="6792152" y="1950432"/>
            <a:ext cx="3422709" cy="3422709"/>
          </a:xfrm>
          <a:prstGeom prst="ellipse">
            <a:avLst/>
          </a:prstGeom>
          <a:solidFill>
            <a:schemeClr val="bg1"/>
          </a:solidFill>
          <a:ln>
            <a:noFill/>
          </a:ln>
          <a:effectLst>
            <a:outerShdw blurRad="63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3" name="Freeform 114">
            <a:extLst>
              <a:ext uri="{FF2B5EF4-FFF2-40B4-BE49-F238E27FC236}">
                <a16:creationId xmlns:a16="http://schemas.microsoft.com/office/drawing/2014/main" id="{65B9888C-BB56-143E-A834-F2AA2547075A}"/>
              </a:ext>
            </a:extLst>
          </p:cNvPr>
          <p:cNvSpPr>
            <a:spLocks/>
          </p:cNvSpPr>
          <p:nvPr/>
        </p:nvSpPr>
        <p:spPr bwMode="auto">
          <a:xfrm>
            <a:off x="7002872" y="3005377"/>
            <a:ext cx="1625223" cy="2166344"/>
          </a:xfrm>
          <a:custGeom>
            <a:avLst/>
            <a:gdLst>
              <a:gd name="T0" fmla="*/ 358 w 369"/>
              <a:gd name="T1" fmla="*/ 321 h 492"/>
              <a:gd name="T2" fmla="*/ 358 w 369"/>
              <a:gd name="T3" fmla="*/ 321 h 492"/>
              <a:gd name="T4" fmla="*/ 344 w 369"/>
              <a:gd name="T5" fmla="*/ 322 h 492"/>
              <a:gd name="T6" fmla="*/ 171 w 369"/>
              <a:gd name="T7" fmla="*/ 150 h 492"/>
              <a:gd name="T8" fmla="*/ 189 w 369"/>
              <a:gd name="T9" fmla="*/ 73 h 492"/>
              <a:gd name="T10" fmla="*/ 189 w 369"/>
              <a:gd name="T11" fmla="*/ 73 h 492"/>
              <a:gd name="T12" fmla="*/ 126 w 369"/>
              <a:gd name="T13" fmla="*/ 7 h 492"/>
              <a:gd name="T14" fmla="*/ 35 w 369"/>
              <a:gd name="T15" fmla="*/ 0 h 492"/>
              <a:gd name="T16" fmla="*/ 0 w 369"/>
              <a:gd name="T17" fmla="*/ 150 h 492"/>
              <a:gd name="T18" fmla="*/ 344 w 369"/>
              <a:gd name="T19" fmla="*/ 492 h 492"/>
              <a:gd name="T20" fmla="*/ 369 w 369"/>
              <a:gd name="T21" fmla="*/ 491 h 492"/>
              <a:gd name="T22" fmla="*/ 331 w 369"/>
              <a:gd name="T23" fmla="*/ 410 h 492"/>
              <a:gd name="T24" fmla="*/ 358 w 369"/>
              <a:gd name="T25" fmla="*/ 321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492">
                <a:moveTo>
                  <a:pt x="358" y="321"/>
                </a:moveTo>
                <a:cubicBezTo>
                  <a:pt x="358" y="321"/>
                  <a:pt x="358" y="321"/>
                  <a:pt x="358" y="321"/>
                </a:cubicBezTo>
                <a:cubicBezTo>
                  <a:pt x="353" y="321"/>
                  <a:pt x="348" y="322"/>
                  <a:pt x="344" y="322"/>
                </a:cubicBezTo>
                <a:cubicBezTo>
                  <a:pt x="248" y="322"/>
                  <a:pt x="171" y="245"/>
                  <a:pt x="171" y="150"/>
                </a:cubicBezTo>
                <a:cubicBezTo>
                  <a:pt x="171" y="122"/>
                  <a:pt x="177" y="96"/>
                  <a:pt x="189" y="73"/>
                </a:cubicBezTo>
                <a:cubicBezTo>
                  <a:pt x="189" y="73"/>
                  <a:pt x="189" y="73"/>
                  <a:pt x="189" y="73"/>
                </a:cubicBezTo>
                <a:cubicBezTo>
                  <a:pt x="126" y="7"/>
                  <a:pt x="126" y="7"/>
                  <a:pt x="126" y="7"/>
                </a:cubicBezTo>
                <a:cubicBezTo>
                  <a:pt x="35" y="0"/>
                  <a:pt x="35" y="0"/>
                  <a:pt x="35" y="0"/>
                </a:cubicBezTo>
                <a:cubicBezTo>
                  <a:pt x="13" y="46"/>
                  <a:pt x="0" y="96"/>
                  <a:pt x="0" y="150"/>
                </a:cubicBezTo>
                <a:cubicBezTo>
                  <a:pt x="0" y="339"/>
                  <a:pt x="154" y="492"/>
                  <a:pt x="344" y="492"/>
                </a:cubicBezTo>
                <a:cubicBezTo>
                  <a:pt x="352" y="492"/>
                  <a:pt x="361" y="491"/>
                  <a:pt x="369" y="491"/>
                </a:cubicBezTo>
                <a:cubicBezTo>
                  <a:pt x="331" y="410"/>
                  <a:pt x="331" y="410"/>
                  <a:pt x="331" y="410"/>
                </a:cubicBezTo>
                <a:lnTo>
                  <a:pt x="358" y="321"/>
                </a:lnTo>
                <a:close/>
              </a:path>
            </a:pathLst>
          </a:custGeom>
          <a:solidFill>
            <a:srgbClr val="00507F"/>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 name="Freeform 115">
            <a:extLst>
              <a:ext uri="{FF2B5EF4-FFF2-40B4-BE49-F238E27FC236}">
                <a16:creationId xmlns:a16="http://schemas.microsoft.com/office/drawing/2014/main" id="{86E87652-2164-76ED-F026-454C6DF45914}"/>
              </a:ext>
            </a:extLst>
          </p:cNvPr>
          <p:cNvSpPr>
            <a:spLocks/>
          </p:cNvSpPr>
          <p:nvPr/>
        </p:nvSpPr>
        <p:spPr bwMode="auto">
          <a:xfrm>
            <a:off x="8460738" y="2811987"/>
            <a:ext cx="1567577" cy="2356015"/>
          </a:xfrm>
          <a:custGeom>
            <a:avLst/>
            <a:gdLst>
              <a:gd name="T0" fmla="*/ 356 w 356"/>
              <a:gd name="T1" fmla="*/ 194 h 535"/>
              <a:gd name="T2" fmla="*/ 295 w 356"/>
              <a:gd name="T3" fmla="*/ 0 h 535"/>
              <a:gd name="T4" fmla="*/ 246 w 356"/>
              <a:gd name="T5" fmla="*/ 74 h 535"/>
              <a:gd name="T6" fmla="*/ 154 w 356"/>
              <a:gd name="T7" fmla="*/ 96 h 535"/>
              <a:gd name="T8" fmla="*/ 154 w 356"/>
              <a:gd name="T9" fmla="*/ 96 h 535"/>
              <a:gd name="T10" fmla="*/ 186 w 356"/>
              <a:gd name="T11" fmla="*/ 194 h 535"/>
              <a:gd name="T12" fmla="*/ 27 w 356"/>
              <a:gd name="T13" fmla="*/ 365 h 535"/>
              <a:gd name="T14" fmla="*/ 27 w 356"/>
              <a:gd name="T15" fmla="*/ 365 h 535"/>
              <a:gd name="T16" fmla="*/ 0 w 356"/>
              <a:gd name="T17" fmla="*/ 454 h 535"/>
              <a:gd name="T18" fmla="*/ 38 w 356"/>
              <a:gd name="T19" fmla="*/ 535 h 535"/>
              <a:gd name="T20" fmla="*/ 356 w 356"/>
              <a:gd name="T21" fmla="*/ 194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35">
                <a:moveTo>
                  <a:pt x="356" y="194"/>
                </a:moveTo>
                <a:cubicBezTo>
                  <a:pt x="356" y="122"/>
                  <a:pt x="333" y="55"/>
                  <a:pt x="295" y="0"/>
                </a:cubicBezTo>
                <a:cubicBezTo>
                  <a:pt x="246" y="74"/>
                  <a:pt x="246" y="74"/>
                  <a:pt x="246" y="74"/>
                </a:cubicBezTo>
                <a:cubicBezTo>
                  <a:pt x="154" y="96"/>
                  <a:pt x="154" y="96"/>
                  <a:pt x="154" y="96"/>
                </a:cubicBezTo>
                <a:cubicBezTo>
                  <a:pt x="154" y="96"/>
                  <a:pt x="154" y="96"/>
                  <a:pt x="154" y="96"/>
                </a:cubicBezTo>
                <a:cubicBezTo>
                  <a:pt x="174" y="123"/>
                  <a:pt x="186" y="157"/>
                  <a:pt x="186" y="194"/>
                </a:cubicBezTo>
                <a:cubicBezTo>
                  <a:pt x="186" y="284"/>
                  <a:pt x="116" y="358"/>
                  <a:pt x="27" y="365"/>
                </a:cubicBezTo>
                <a:cubicBezTo>
                  <a:pt x="27" y="365"/>
                  <a:pt x="27" y="365"/>
                  <a:pt x="27" y="365"/>
                </a:cubicBezTo>
                <a:cubicBezTo>
                  <a:pt x="0" y="454"/>
                  <a:pt x="0" y="454"/>
                  <a:pt x="0" y="454"/>
                </a:cubicBezTo>
                <a:cubicBezTo>
                  <a:pt x="38" y="535"/>
                  <a:pt x="38" y="535"/>
                  <a:pt x="38" y="535"/>
                </a:cubicBezTo>
                <a:cubicBezTo>
                  <a:pt x="215" y="522"/>
                  <a:pt x="356" y="374"/>
                  <a:pt x="356" y="194"/>
                </a:cubicBezTo>
                <a:close/>
              </a:path>
            </a:pathLst>
          </a:custGeom>
          <a:solidFill>
            <a:srgbClr val="005FAF"/>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C5B267B6-2366-4074-F98F-B984C9117946}"/>
              </a:ext>
            </a:extLst>
          </p:cNvPr>
          <p:cNvGrpSpPr/>
          <p:nvPr/>
        </p:nvGrpSpPr>
        <p:grpSpPr>
          <a:xfrm>
            <a:off x="9037190" y="3572531"/>
            <a:ext cx="1924605" cy="1911589"/>
            <a:chOff x="12573000" y="3162300"/>
            <a:chExt cx="1643062" cy="1631950"/>
          </a:xfrm>
          <a:solidFill>
            <a:srgbClr val="005FAF"/>
          </a:solidFill>
        </p:grpSpPr>
        <p:sp>
          <p:nvSpPr>
            <p:cNvPr id="16" name="Oval 109">
              <a:extLst>
                <a:ext uri="{FF2B5EF4-FFF2-40B4-BE49-F238E27FC236}">
                  <a16:creationId xmlns:a16="http://schemas.microsoft.com/office/drawing/2014/main" id="{0BB04F5E-4F28-3CBD-2772-82FDFF6E3B7B}"/>
                </a:ext>
              </a:extLst>
            </p:cNvPr>
            <p:cNvSpPr>
              <a:spLocks noChangeArrowheads="1"/>
            </p:cNvSpPr>
            <p:nvPr/>
          </p:nvSpPr>
          <p:spPr bwMode="auto">
            <a:xfrm>
              <a:off x="12573000" y="3162300"/>
              <a:ext cx="1643062" cy="1631950"/>
            </a:xfrm>
            <a:prstGeom prst="ellipse">
              <a:avLst/>
            </a:prstGeom>
            <a:grpFill/>
            <a:ln w="14288" cap="flat">
              <a:noFill/>
              <a:prstDash val="solid"/>
              <a:miter lim="800000"/>
              <a:headEnd/>
              <a:tailEnd/>
            </a:ln>
            <a:effectLst>
              <a:outerShdw blurRad="50800" dist="38100" dir="13500000" algn="br"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7" name="Oval 110">
              <a:extLst>
                <a:ext uri="{FF2B5EF4-FFF2-40B4-BE49-F238E27FC236}">
                  <a16:creationId xmlns:a16="http://schemas.microsoft.com/office/drawing/2014/main" id="{5E0370A1-A330-7526-EC9D-B53BE10B0ED7}"/>
                </a:ext>
              </a:extLst>
            </p:cNvPr>
            <p:cNvSpPr>
              <a:spLocks noChangeArrowheads="1"/>
            </p:cNvSpPr>
            <p:nvPr/>
          </p:nvSpPr>
          <p:spPr bwMode="auto">
            <a:xfrm>
              <a:off x="12754553" y="3338946"/>
              <a:ext cx="1281545" cy="1278659"/>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18" name="Freeform 113">
            <a:extLst>
              <a:ext uri="{FF2B5EF4-FFF2-40B4-BE49-F238E27FC236}">
                <a16:creationId xmlns:a16="http://schemas.microsoft.com/office/drawing/2014/main" id="{5606334D-9053-5202-317E-409F4EAA0159}"/>
              </a:ext>
            </a:extLst>
          </p:cNvPr>
          <p:cNvSpPr>
            <a:spLocks/>
          </p:cNvSpPr>
          <p:nvPr/>
        </p:nvSpPr>
        <p:spPr bwMode="auto">
          <a:xfrm>
            <a:off x="7157213" y="2163013"/>
            <a:ext cx="2603332" cy="1164061"/>
          </a:xfrm>
          <a:custGeom>
            <a:avLst/>
            <a:gdLst>
              <a:gd name="T0" fmla="*/ 154 w 591"/>
              <a:gd name="T1" fmla="*/ 264 h 264"/>
              <a:gd name="T2" fmla="*/ 154 w 591"/>
              <a:gd name="T3" fmla="*/ 264 h 264"/>
              <a:gd name="T4" fmla="*/ 309 w 591"/>
              <a:gd name="T5" fmla="*/ 170 h 264"/>
              <a:gd name="T6" fmla="*/ 450 w 591"/>
              <a:gd name="T7" fmla="*/ 243 h 264"/>
              <a:gd name="T8" fmla="*/ 450 w 591"/>
              <a:gd name="T9" fmla="*/ 243 h 264"/>
              <a:gd name="T10" fmla="*/ 542 w 591"/>
              <a:gd name="T11" fmla="*/ 221 h 264"/>
              <a:gd name="T12" fmla="*/ 591 w 591"/>
              <a:gd name="T13" fmla="*/ 147 h 264"/>
              <a:gd name="T14" fmla="*/ 309 w 591"/>
              <a:gd name="T15" fmla="*/ 0 h 264"/>
              <a:gd name="T16" fmla="*/ 0 w 591"/>
              <a:gd name="T17" fmla="*/ 191 h 264"/>
              <a:gd name="T18" fmla="*/ 91 w 591"/>
              <a:gd name="T19" fmla="*/ 198 h 264"/>
              <a:gd name="T20" fmla="*/ 154 w 591"/>
              <a:gd name="T2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264">
                <a:moveTo>
                  <a:pt x="154" y="264"/>
                </a:moveTo>
                <a:cubicBezTo>
                  <a:pt x="154" y="264"/>
                  <a:pt x="154" y="264"/>
                  <a:pt x="154" y="264"/>
                </a:cubicBezTo>
                <a:cubicBezTo>
                  <a:pt x="183" y="208"/>
                  <a:pt x="241" y="170"/>
                  <a:pt x="309" y="170"/>
                </a:cubicBezTo>
                <a:cubicBezTo>
                  <a:pt x="367" y="170"/>
                  <a:pt x="419" y="199"/>
                  <a:pt x="450" y="243"/>
                </a:cubicBezTo>
                <a:cubicBezTo>
                  <a:pt x="450" y="243"/>
                  <a:pt x="450" y="243"/>
                  <a:pt x="450" y="243"/>
                </a:cubicBezTo>
                <a:cubicBezTo>
                  <a:pt x="542" y="221"/>
                  <a:pt x="542" y="221"/>
                  <a:pt x="542" y="221"/>
                </a:cubicBezTo>
                <a:cubicBezTo>
                  <a:pt x="591" y="147"/>
                  <a:pt x="591" y="147"/>
                  <a:pt x="591" y="147"/>
                </a:cubicBezTo>
                <a:cubicBezTo>
                  <a:pt x="529" y="58"/>
                  <a:pt x="425" y="0"/>
                  <a:pt x="309" y="0"/>
                </a:cubicBezTo>
                <a:cubicBezTo>
                  <a:pt x="173" y="0"/>
                  <a:pt x="56" y="78"/>
                  <a:pt x="0" y="191"/>
                </a:cubicBezTo>
                <a:cubicBezTo>
                  <a:pt x="91" y="198"/>
                  <a:pt x="91" y="198"/>
                  <a:pt x="91" y="198"/>
                </a:cubicBezTo>
                <a:lnTo>
                  <a:pt x="154" y="264"/>
                </a:lnTo>
                <a:close/>
              </a:path>
            </a:pathLst>
          </a:custGeom>
          <a:solidFill>
            <a:srgbClr val="2E7FF5"/>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9" name="Oval 111">
            <a:extLst>
              <a:ext uri="{FF2B5EF4-FFF2-40B4-BE49-F238E27FC236}">
                <a16:creationId xmlns:a16="http://schemas.microsoft.com/office/drawing/2014/main" id="{FCAEA461-DE68-22C7-4C3E-0E913B80013E}"/>
              </a:ext>
            </a:extLst>
          </p:cNvPr>
          <p:cNvSpPr>
            <a:spLocks noChangeArrowheads="1"/>
          </p:cNvSpPr>
          <p:nvPr/>
        </p:nvSpPr>
        <p:spPr bwMode="auto">
          <a:xfrm>
            <a:off x="7557010" y="997093"/>
            <a:ext cx="1911589" cy="1915308"/>
          </a:xfrm>
          <a:prstGeom prst="ellipse">
            <a:avLst/>
          </a:prstGeom>
          <a:solidFill>
            <a:srgbClr val="2E7FF5"/>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0" name="Oval 107">
            <a:extLst>
              <a:ext uri="{FF2B5EF4-FFF2-40B4-BE49-F238E27FC236}">
                <a16:creationId xmlns:a16="http://schemas.microsoft.com/office/drawing/2014/main" id="{0D11F292-9BC6-A3D6-E259-3882D1C39619}"/>
              </a:ext>
            </a:extLst>
          </p:cNvPr>
          <p:cNvSpPr>
            <a:spLocks noChangeArrowheads="1"/>
          </p:cNvSpPr>
          <p:nvPr/>
        </p:nvSpPr>
        <p:spPr bwMode="auto">
          <a:xfrm>
            <a:off x="6086128" y="3572531"/>
            <a:ext cx="1920886" cy="1911589"/>
          </a:xfrm>
          <a:prstGeom prst="ellipse">
            <a:avLst/>
          </a:prstGeom>
          <a:solidFill>
            <a:srgbClr val="00507F"/>
          </a:solidFill>
          <a:ln w="14288" cap="flat">
            <a:noFill/>
            <a:prstDash val="solid"/>
            <a:miter lim="800000"/>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1" name="Oval 108">
            <a:extLst>
              <a:ext uri="{FF2B5EF4-FFF2-40B4-BE49-F238E27FC236}">
                <a16:creationId xmlns:a16="http://schemas.microsoft.com/office/drawing/2014/main" id="{D3C2CD5E-56BB-736F-AE07-67F22B54DAE8}"/>
              </a:ext>
            </a:extLst>
          </p:cNvPr>
          <p:cNvSpPr>
            <a:spLocks noChangeArrowheads="1"/>
          </p:cNvSpPr>
          <p:nvPr/>
        </p:nvSpPr>
        <p:spPr bwMode="auto">
          <a:xfrm>
            <a:off x="6293464" y="3779446"/>
            <a:ext cx="1506213" cy="1497761"/>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CAF21BF6-FE45-99FD-416A-7DE2DA09012B}"/>
              </a:ext>
            </a:extLst>
          </p:cNvPr>
          <p:cNvSpPr txBox="1"/>
          <p:nvPr/>
        </p:nvSpPr>
        <p:spPr>
          <a:xfrm>
            <a:off x="6499464" y="4668205"/>
            <a:ext cx="1094215" cy="430887"/>
          </a:xfrm>
          <a:prstGeom prst="rect">
            <a:avLst/>
          </a:prstGeom>
          <a:noFill/>
          <a:ln w="6350">
            <a:noFill/>
            <a:prstDash val="dash"/>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507F"/>
                </a:solidFill>
                <a:effectLst/>
                <a:uLnTx/>
                <a:uFillTx/>
                <a:latin typeface="Arial" panose="020B0604020202020204" pitchFamily="34" charset="0"/>
                <a:cs typeface="Arial" panose="020B0604020202020204" pitchFamily="34" charset="0"/>
              </a:rPr>
              <a:t>Data Sources</a:t>
            </a:r>
          </a:p>
        </p:txBody>
      </p:sp>
      <p:sp>
        <p:nvSpPr>
          <p:cNvPr id="31" name="Oval 112">
            <a:extLst>
              <a:ext uri="{FF2B5EF4-FFF2-40B4-BE49-F238E27FC236}">
                <a16:creationId xmlns:a16="http://schemas.microsoft.com/office/drawing/2014/main" id="{9693C39F-CD42-BAF1-5B53-EC35042FA71D}"/>
              </a:ext>
            </a:extLst>
          </p:cNvPr>
          <p:cNvSpPr>
            <a:spLocks noChangeArrowheads="1"/>
          </p:cNvSpPr>
          <p:nvPr/>
        </p:nvSpPr>
        <p:spPr bwMode="auto">
          <a:xfrm>
            <a:off x="7763925" y="1207557"/>
            <a:ext cx="1497761" cy="1494380"/>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9FCF1F92-FBD1-F161-1907-12092154B959}"/>
              </a:ext>
            </a:extLst>
          </p:cNvPr>
          <p:cNvSpPr txBox="1"/>
          <p:nvPr/>
        </p:nvSpPr>
        <p:spPr>
          <a:xfrm>
            <a:off x="7887374" y="2068092"/>
            <a:ext cx="1250862" cy="430887"/>
          </a:xfrm>
          <a:prstGeom prst="rect">
            <a:avLst/>
          </a:prstGeom>
          <a:noFill/>
          <a:ln w="6350">
            <a:noFill/>
            <a:prstDash val="dash"/>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E7FF5"/>
                </a:solidFill>
                <a:effectLst/>
                <a:uLnTx/>
                <a:uFillTx/>
                <a:latin typeface="Arial" panose="020B0604020202020204" pitchFamily="34" charset="0"/>
                <a:cs typeface="Arial" panose="020B0604020202020204" pitchFamily="34" charset="0"/>
              </a:rPr>
              <a:t>District Snapshot</a:t>
            </a:r>
          </a:p>
        </p:txBody>
      </p:sp>
      <p:sp>
        <p:nvSpPr>
          <p:cNvPr id="39" name="TextBox 38">
            <a:extLst>
              <a:ext uri="{FF2B5EF4-FFF2-40B4-BE49-F238E27FC236}">
                <a16:creationId xmlns:a16="http://schemas.microsoft.com/office/drawing/2014/main" id="{DD1E8111-6EE2-5D14-6A60-54A55F727229}"/>
              </a:ext>
            </a:extLst>
          </p:cNvPr>
          <p:cNvSpPr txBox="1"/>
          <p:nvPr/>
        </p:nvSpPr>
        <p:spPr>
          <a:xfrm>
            <a:off x="9516947" y="4663298"/>
            <a:ext cx="965092" cy="430887"/>
          </a:xfrm>
          <a:prstGeom prst="rect">
            <a:avLst/>
          </a:prstGeom>
          <a:noFill/>
          <a:ln w="6350">
            <a:noFill/>
            <a:prstDash val="dash"/>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5FAF"/>
                </a:solidFill>
                <a:effectLst/>
                <a:uLnTx/>
                <a:uFillTx/>
                <a:latin typeface="Arial" panose="020B0604020202020204" pitchFamily="34" charset="0"/>
                <a:cs typeface="Arial" panose="020B0604020202020204" pitchFamily="34" charset="0"/>
              </a:rPr>
              <a:t>Polling Setup</a:t>
            </a:r>
          </a:p>
        </p:txBody>
      </p:sp>
      <p:sp>
        <p:nvSpPr>
          <p:cNvPr id="91" name="TextBox 90">
            <a:extLst>
              <a:ext uri="{FF2B5EF4-FFF2-40B4-BE49-F238E27FC236}">
                <a16:creationId xmlns:a16="http://schemas.microsoft.com/office/drawing/2014/main" id="{D782294B-1FD4-AE68-E5A3-8388FBF8A531}"/>
              </a:ext>
            </a:extLst>
          </p:cNvPr>
          <p:cNvSpPr txBox="1"/>
          <p:nvPr/>
        </p:nvSpPr>
        <p:spPr>
          <a:xfrm>
            <a:off x="1296436" y="1946293"/>
            <a:ext cx="4250924" cy="861774"/>
          </a:xfrm>
          <a:prstGeom prst="rect">
            <a:avLst/>
          </a:prstGeom>
          <a:noFill/>
          <a:ln w="6350">
            <a:noFill/>
            <a:prstDash val="dash"/>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E7FF5"/>
                </a:solidFill>
                <a:effectLst/>
                <a:uLnTx/>
                <a:uFillTx/>
                <a:latin typeface="Arial" panose="020B0604020202020204" pitchFamily="34" charset="0"/>
                <a:cs typeface="Arial" panose="020B0604020202020204" pitchFamily="34" charset="0"/>
              </a:rPr>
              <a:t>District Snapshot:</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Help us understand your operational requirements to design the right configuration – voter count, polling locations, towns covered, voter distribution, and geographic challenges</a:t>
            </a:r>
          </a:p>
        </p:txBody>
      </p:sp>
      <p:sp>
        <p:nvSpPr>
          <p:cNvPr id="136" name="TextBox 135">
            <a:extLst>
              <a:ext uri="{FF2B5EF4-FFF2-40B4-BE49-F238E27FC236}">
                <a16:creationId xmlns:a16="http://schemas.microsoft.com/office/drawing/2014/main" id="{5B2565F4-CEB2-E10C-13B2-C2F0CC107098}"/>
              </a:ext>
            </a:extLst>
          </p:cNvPr>
          <p:cNvSpPr txBox="1"/>
          <p:nvPr/>
        </p:nvSpPr>
        <p:spPr>
          <a:xfrm>
            <a:off x="1296436" y="4797770"/>
            <a:ext cx="4250925" cy="646331"/>
          </a:xfrm>
          <a:prstGeom prst="rect">
            <a:avLst/>
          </a:prstGeom>
          <a:noFill/>
          <a:ln w="6350">
            <a:noFill/>
            <a:prstDash val="dash"/>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507F"/>
                </a:solidFill>
                <a:effectLst/>
                <a:uLnTx/>
                <a:uFillTx/>
                <a:latin typeface="Arial" panose="020B0604020202020204" pitchFamily="34" charset="0"/>
                <a:cs typeface="Arial" panose="020B0604020202020204" pitchFamily="34" charset="0"/>
              </a:rPr>
              <a:t>Data Sources:</a:t>
            </a:r>
            <a:r>
              <a:rPr kumimoji="0" lang="en-US" sz="1400" b="1" i="0" u="none" strike="noStrike" kern="1200" cap="none" spc="0" normalizeH="0" baseline="0" noProof="0" dirty="0">
                <a:ln>
                  <a:noFill/>
                </a:ln>
                <a:solidFill>
                  <a:srgbClr val="005FAF"/>
                </a:solidFill>
                <a:effectLst/>
                <a:uLnTx/>
                <a:uFillTx/>
                <a:latin typeface="Arial" panose="020B0604020202020204" pitchFamily="34" charset="0"/>
                <a:cs typeface="Arial" panose="020B0604020202020204" pitchFamily="34" charset="0"/>
              </a:rPr>
              <a:t> </a:t>
            </a:r>
            <a:r>
              <a:rPr kumimoji="0" lang="en-US" sz="1400" i="0" u="none" strike="noStrike" kern="1200" cap="none" spc="0" normalizeH="0" baseline="0" noProof="0" dirty="0">
                <a:ln>
                  <a:noFill/>
                </a:ln>
                <a:effectLst/>
                <a:uLnTx/>
                <a:uFillTx/>
                <a:latin typeface="Arial" panose="020B0604020202020204" pitchFamily="34" charset="0"/>
                <a:cs typeface="Arial" panose="020B0604020202020204" pitchFamily="34" charset="0"/>
              </a:rPr>
              <a:t>Determining what we can leverage during the conversion process – County BOE files, street data, voter history, and registration sources</a:t>
            </a:r>
            <a:endParaRPr kumimoji="0" lang="en-US" sz="1400" b="1" i="0" u="none" strike="noStrike" kern="1200" cap="none" spc="0" normalizeH="0" baseline="0" noProof="0" dirty="0">
              <a:ln>
                <a:noFill/>
              </a:ln>
              <a:solidFill>
                <a:srgbClr val="005FAF"/>
              </a:solidFill>
              <a:effectLst/>
              <a:uLnTx/>
              <a:uFillTx/>
              <a:latin typeface="Arial" panose="020B0604020202020204" pitchFamily="34" charset="0"/>
              <a:cs typeface="Arial" panose="020B0604020202020204" pitchFamily="34" charset="0"/>
            </a:endParaRPr>
          </a:p>
        </p:txBody>
      </p:sp>
      <p:sp>
        <p:nvSpPr>
          <p:cNvPr id="139" name="TextBox 138">
            <a:extLst>
              <a:ext uri="{FF2B5EF4-FFF2-40B4-BE49-F238E27FC236}">
                <a16:creationId xmlns:a16="http://schemas.microsoft.com/office/drawing/2014/main" id="{26094381-A7D0-9584-FA71-87FC4B756B5D}"/>
              </a:ext>
            </a:extLst>
          </p:cNvPr>
          <p:cNvSpPr txBox="1"/>
          <p:nvPr/>
        </p:nvSpPr>
        <p:spPr>
          <a:xfrm>
            <a:off x="1296435" y="3372031"/>
            <a:ext cx="4250924" cy="861774"/>
          </a:xfrm>
          <a:prstGeom prst="rect">
            <a:avLst/>
          </a:prstGeom>
          <a:noFill/>
          <a:ln w="6350">
            <a:noFill/>
            <a:prstDash val="dash"/>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5FAF"/>
                </a:solidFill>
                <a:effectLst/>
                <a:uLnTx/>
                <a:uFillTx/>
                <a:latin typeface="Arial" panose="020B0604020202020204" pitchFamily="34" charset="0"/>
                <a:cs typeface="Arial" panose="020B0604020202020204" pitchFamily="34" charset="0"/>
              </a:rPr>
              <a:t>Polling Setup:</a:t>
            </a:r>
            <a:r>
              <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rPr>
              <a:t> Understanding your on-site operations: Number of polling stations per location, signature capture method, staffing model, and current check-in technology</a:t>
            </a:r>
          </a:p>
        </p:txBody>
      </p:sp>
      <p:cxnSp>
        <p:nvCxnSpPr>
          <p:cNvPr id="152" name="Straight Connector 151">
            <a:extLst>
              <a:ext uri="{FF2B5EF4-FFF2-40B4-BE49-F238E27FC236}">
                <a16:creationId xmlns:a16="http://schemas.microsoft.com/office/drawing/2014/main" id="{3CA11BF3-0E07-E14D-6166-09069C00B4A4}"/>
              </a:ext>
            </a:extLst>
          </p:cNvPr>
          <p:cNvCxnSpPr>
            <a:cxnSpLocks/>
          </p:cNvCxnSpPr>
          <p:nvPr/>
        </p:nvCxnSpPr>
        <p:spPr>
          <a:xfrm>
            <a:off x="1296436" y="3090049"/>
            <a:ext cx="431911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0B65072-A9BE-6346-8832-282C337D20AF}"/>
              </a:ext>
            </a:extLst>
          </p:cNvPr>
          <p:cNvCxnSpPr>
            <a:cxnSpLocks/>
          </p:cNvCxnSpPr>
          <p:nvPr/>
        </p:nvCxnSpPr>
        <p:spPr>
          <a:xfrm>
            <a:off x="1296436" y="4515787"/>
            <a:ext cx="431911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58" name="Graphic 157" descr="Download from cloud outline">
            <a:extLst>
              <a:ext uri="{FF2B5EF4-FFF2-40B4-BE49-F238E27FC236}">
                <a16:creationId xmlns:a16="http://schemas.microsoft.com/office/drawing/2014/main" id="{75B30E8C-BBFD-D462-ABD0-49170D7674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0841" y="3956049"/>
            <a:ext cx="691459" cy="691459"/>
          </a:xfrm>
          <a:prstGeom prst="rect">
            <a:avLst/>
          </a:prstGeom>
        </p:spPr>
      </p:pic>
      <p:pic>
        <p:nvPicPr>
          <p:cNvPr id="159" name="Graphic 158" descr="Employee badge outline">
            <a:extLst>
              <a:ext uri="{FF2B5EF4-FFF2-40B4-BE49-F238E27FC236}">
                <a16:creationId xmlns:a16="http://schemas.microsoft.com/office/drawing/2014/main" id="{7500CE74-5E54-0A37-216A-DBE0BA302C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11681" y="3940889"/>
            <a:ext cx="775622" cy="775622"/>
          </a:xfrm>
          <a:prstGeom prst="rect">
            <a:avLst/>
          </a:prstGeom>
        </p:spPr>
      </p:pic>
      <p:pic>
        <p:nvPicPr>
          <p:cNvPr id="160" name="Graphic 159" descr="Users with solid fill">
            <a:extLst>
              <a:ext uri="{FF2B5EF4-FFF2-40B4-BE49-F238E27FC236}">
                <a16:creationId xmlns:a16="http://schemas.microsoft.com/office/drawing/2014/main" id="{3EA91F6A-88B4-AA8C-8881-2FDE92F710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22696" y="1371341"/>
            <a:ext cx="780218" cy="780218"/>
          </a:xfrm>
          <a:prstGeom prst="rect">
            <a:avLst/>
          </a:prstGeom>
        </p:spPr>
      </p:pic>
      <p:pic>
        <p:nvPicPr>
          <p:cNvPr id="163" name="Graphic 162" descr="Download from cloud outline">
            <a:extLst>
              <a:ext uri="{FF2B5EF4-FFF2-40B4-BE49-F238E27FC236}">
                <a16:creationId xmlns:a16="http://schemas.microsoft.com/office/drawing/2014/main" id="{BED65BC3-555F-126F-A4E9-D0FE8A0EBD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782" y="4797770"/>
            <a:ext cx="691459" cy="691459"/>
          </a:xfrm>
          <a:prstGeom prst="rect">
            <a:avLst/>
          </a:prstGeom>
        </p:spPr>
      </p:pic>
      <p:pic>
        <p:nvPicPr>
          <p:cNvPr id="164" name="Graphic 163" descr="Employee badge outline">
            <a:extLst>
              <a:ext uri="{FF2B5EF4-FFF2-40B4-BE49-F238E27FC236}">
                <a16:creationId xmlns:a16="http://schemas.microsoft.com/office/drawing/2014/main" id="{609B139F-21F9-836E-380F-0A09B5FE00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00" y="3372031"/>
            <a:ext cx="775622" cy="775622"/>
          </a:xfrm>
          <a:prstGeom prst="rect">
            <a:avLst/>
          </a:prstGeom>
        </p:spPr>
      </p:pic>
      <p:pic>
        <p:nvPicPr>
          <p:cNvPr id="165" name="Graphic 164" descr="Users with solid fill">
            <a:extLst>
              <a:ext uri="{FF2B5EF4-FFF2-40B4-BE49-F238E27FC236}">
                <a16:creationId xmlns:a16="http://schemas.microsoft.com/office/drawing/2014/main" id="{E035EECC-FB42-14F6-FE9C-BB9F454B47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402" y="1946293"/>
            <a:ext cx="780218" cy="780218"/>
          </a:xfrm>
          <a:prstGeom prst="rect">
            <a:avLst/>
          </a:prstGeom>
        </p:spPr>
      </p:pic>
    </p:spTree>
    <p:extLst>
      <p:ext uri="{BB962C8B-B14F-4D97-AF65-F5344CB8AC3E}">
        <p14:creationId xmlns:p14="http://schemas.microsoft.com/office/powerpoint/2010/main" val="1374993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06A6C1-A1BB-ACB8-E3B2-4EA91184B316}"/>
              </a:ext>
            </a:extLst>
          </p:cNvPr>
          <p:cNvSpPr>
            <a:spLocks noGrp="1"/>
          </p:cNvSpPr>
          <p:nvPr>
            <p:ph type="sldNum" sz="quarter" idx="4"/>
          </p:nvPr>
        </p:nvSpPr>
        <p:spPr/>
        <p:txBody>
          <a:bodyPr/>
          <a:lstStyle/>
          <a:p>
            <a:fld id="{BE1867B5-C1A1-46CF-9517-8DF7752C1DA6}" type="slidenum">
              <a:rPr lang="en-US" smtClean="0"/>
              <a:pPr/>
              <a:t>25</a:t>
            </a:fld>
            <a:endParaRPr lang="en-US"/>
          </a:p>
        </p:txBody>
      </p:sp>
      <p:sp>
        <p:nvSpPr>
          <p:cNvPr id="3" name="Text Placeholder 2">
            <a:extLst>
              <a:ext uri="{FF2B5EF4-FFF2-40B4-BE49-F238E27FC236}">
                <a16:creationId xmlns:a16="http://schemas.microsoft.com/office/drawing/2014/main" id="{1169AB0C-DEDE-C941-282C-8701ED6B1E9B}"/>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68B4303-0070-1110-249D-317E99EE0A17}"/>
              </a:ext>
            </a:extLst>
          </p:cNvPr>
          <p:cNvSpPr>
            <a:spLocks noGrp="1"/>
          </p:cNvSpPr>
          <p:nvPr>
            <p:ph type="body" sz="quarter" idx="11"/>
          </p:nvPr>
        </p:nvSpPr>
        <p:spPr/>
        <p:txBody>
          <a:bodyPr/>
          <a:lstStyle/>
          <a:p>
            <a:r>
              <a:rPr lang="en-US" dirty="0"/>
              <a:t>EMS Overview – Book Breakout Mode</a:t>
            </a:r>
          </a:p>
        </p:txBody>
      </p:sp>
      <p:sp>
        <p:nvSpPr>
          <p:cNvPr id="5" name="Text Placeholder 4">
            <a:extLst>
              <a:ext uri="{FF2B5EF4-FFF2-40B4-BE49-F238E27FC236}">
                <a16:creationId xmlns:a16="http://schemas.microsoft.com/office/drawing/2014/main" id="{3650EB6F-1399-DF86-3CE3-B4939FCC51E6}"/>
              </a:ext>
            </a:extLst>
          </p:cNvPr>
          <p:cNvSpPr>
            <a:spLocks noGrp="1"/>
          </p:cNvSpPr>
          <p:nvPr>
            <p:ph type="body" sz="quarter" idx="12"/>
          </p:nvPr>
        </p:nvSpPr>
        <p:spPr/>
        <p:txBody>
          <a:bodyPr/>
          <a:lstStyle/>
          <a:p>
            <a:r>
              <a:rPr lang="en-US" dirty="0"/>
              <a:t>In the event of a complete loss of internet connectivity, Bold keeps your election running with no disruptions</a:t>
            </a:r>
          </a:p>
        </p:txBody>
      </p:sp>
      <p:sp>
        <p:nvSpPr>
          <p:cNvPr id="8" name="Content Placeholder 7">
            <a:extLst>
              <a:ext uri="{FF2B5EF4-FFF2-40B4-BE49-F238E27FC236}">
                <a16:creationId xmlns:a16="http://schemas.microsoft.com/office/drawing/2014/main" id="{BEA53E41-8CFE-4211-2781-A3004F75B123}"/>
              </a:ext>
            </a:extLst>
          </p:cNvPr>
          <p:cNvSpPr>
            <a:spLocks noGrp="1"/>
          </p:cNvSpPr>
          <p:nvPr>
            <p:ph sz="quarter" idx="21"/>
          </p:nvPr>
        </p:nvSpPr>
        <p:spPr>
          <a:xfrm>
            <a:off x="4255388" y="999197"/>
            <a:ext cx="7555612" cy="320040"/>
          </a:xfrm>
        </p:spPr>
        <p:txBody>
          <a:bodyPr/>
          <a:lstStyle/>
          <a:p>
            <a:r>
              <a:rPr lang="en-US" dirty="0"/>
              <a:t>Book Breakout Mode Overview</a:t>
            </a:r>
          </a:p>
        </p:txBody>
      </p:sp>
      <p:pic>
        <p:nvPicPr>
          <p:cNvPr id="11" name="Graphic 10" descr="Shield Tick with solid fill">
            <a:extLst>
              <a:ext uri="{FF2B5EF4-FFF2-40B4-BE49-F238E27FC236}">
                <a16:creationId xmlns:a16="http://schemas.microsoft.com/office/drawing/2014/main" id="{543177BC-BE2C-7A5E-024A-41579A43D8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7831" y="1418278"/>
            <a:ext cx="687003" cy="687003"/>
          </a:xfrm>
          <a:prstGeom prst="rect">
            <a:avLst/>
          </a:prstGeom>
        </p:spPr>
      </p:pic>
      <p:sp>
        <p:nvSpPr>
          <p:cNvPr id="12" name="Rectangle 11">
            <a:extLst>
              <a:ext uri="{FF2B5EF4-FFF2-40B4-BE49-F238E27FC236}">
                <a16:creationId xmlns:a16="http://schemas.microsoft.com/office/drawing/2014/main" id="{8DD8245F-D46F-273F-5F58-BAA04FF97CE7}"/>
              </a:ext>
            </a:extLst>
          </p:cNvPr>
          <p:cNvSpPr>
            <a:spLocks/>
          </p:cNvSpPr>
          <p:nvPr/>
        </p:nvSpPr>
        <p:spPr>
          <a:xfrm>
            <a:off x="1060915" y="1418278"/>
            <a:ext cx="2977685" cy="1217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dirty="0">
                <a:solidFill>
                  <a:srgbClr val="2E7FF5"/>
                </a:solidFill>
                <a:latin typeface="Arial" panose="020B0604020202020204" pitchFamily="34" charset="0"/>
                <a:cs typeface="Arial" panose="020B0604020202020204" pitchFamily="34" charset="0"/>
              </a:rPr>
              <a:t>Full Internet / Server Loss is Rare, but Fully Supported</a:t>
            </a:r>
            <a:br>
              <a:rPr lang="en-US" sz="1400" b="1" dirty="0">
                <a:solidFill>
                  <a:srgbClr val="00507F"/>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Your eBooks will still function – we have safeguards in place to ensure your election continues undisrupted</a:t>
            </a:r>
          </a:p>
        </p:txBody>
      </p:sp>
      <p:pic>
        <p:nvPicPr>
          <p:cNvPr id="14" name="Graphic 13" descr="Checkbox Checked with solid fill">
            <a:extLst>
              <a:ext uri="{FF2B5EF4-FFF2-40B4-BE49-F238E27FC236}">
                <a16:creationId xmlns:a16="http://schemas.microsoft.com/office/drawing/2014/main" id="{3DD73F66-0468-CC06-5CD3-92A03D2159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831" y="3924878"/>
            <a:ext cx="687003" cy="687003"/>
          </a:xfrm>
          <a:prstGeom prst="rect">
            <a:avLst/>
          </a:prstGeom>
        </p:spPr>
      </p:pic>
      <p:sp>
        <p:nvSpPr>
          <p:cNvPr id="15" name="Rectangle 14">
            <a:extLst>
              <a:ext uri="{FF2B5EF4-FFF2-40B4-BE49-F238E27FC236}">
                <a16:creationId xmlns:a16="http://schemas.microsoft.com/office/drawing/2014/main" id="{A117EF20-258A-C26D-9A67-8B7CA6D71AB4}"/>
              </a:ext>
            </a:extLst>
          </p:cNvPr>
          <p:cNvSpPr>
            <a:spLocks/>
          </p:cNvSpPr>
          <p:nvPr/>
        </p:nvSpPr>
        <p:spPr>
          <a:xfrm>
            <a:off x="1060915" y="3924878"/>
            <a:ext cx="2977685" cy="1217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dirty="0">
                <a:ln w="3175">
                  <a:noFill/>
                </a:ln>
                <a:solidFill>
                  <a:srgbClr val="00A896"/>
                </a:solidFill>
                <a:latin typeface="Arial" panose="020B0604020202020204" pitchFamily="34" charset="0"/>
                <a:cs typeface="Arial" panose="020B0604020202020204" pitchFamily="34" charset="0"/>
              </a:rPr>
              <a:t>Enable with a Simple Checkbox</a:t>
            </a:r>
            <a:br>
              <a:rPr lang="en-US" sz="1400" b="1" dirty="0">
                <a:solidFill>
                  <a:srgbClr val="00507F"/>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Choose how you want to divide the roster across your eBooks at the poll location (A–K, L–Z, etc.) and continue check-ins</a:t>
            </a:r>
          </a:p>
        </p:txBody>
      </p:sp>
      <p:pic>
        <p:nvPicPr>
          <p:cNvPr id="20" name="Graphic 19" descr="Syncing cloud with solid fill">
            <a:extLst>
              <a:ext uri="{FF2B5EF4-FFF2-40B4-BE49-F238E27FC236}">
                <a16:creationId xmlns:a16="http://schemas.microsoft.com/office/drawing/2014/main" id="{657A8BCC-93B2-25D5-B4FD-5BCB9623D8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7831" y="5178177"/>
            <a:ext cx="687003" cy="687003"/>
          </a:xfrm>
          <a:prstGeom prst="rect">
            <a:avLst/>
          </a:prstGeom>
        </p:spPr>
      </p:pic>
      <p:sp>
        <p:nvSpPr>
          <p:cNvPr id="21" name="Rectangle 20">
            <a:extLst>
              <a:ext uri="{FF2B5EF4-FFF2-40B4-BE49-F238E27FC236}">
                <a16:creationId xmlns:a16="http://schemas.microsoft.com/office/drawing/2014/main" id="{A1CE2A17-3E17-77E4-B3BB-5449E3586B0C}"/>
              </a:ext>
            </a:extLst>
          </p:cNvPr>
          <p:cNvSpPr>
            <a:spLocks/>
          </p:cNvSpPr>
          <p:nvPr/>
        </p:nvSpPr>
        <p:spPr>
          <a:xfrm>
            <a:off x="1060915" y="5178177"/>
            <a:ext cx="2977685" cy="1217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dirty="0">
                <a:solidFill>
                  <a:srgbClr val="00507F"/>
                </a:solidFill>
                <a:latin typeface="Arial" panose="020B0604020202020204" pitchFamily="34" charset="0"/>
                <a:cs typeface="Arial" panose="020B0604020202020204" pitchFamily="34" charset="0"/>
              </a:rPr>
              <a:t>No Data is Lost – Voter Check-Ins are Always Preserved</a:t>
            </a:r>
            <a:br>
              <a:rPr lang="en-US" sz="1400" b="1" dirty="0">
                <a:solidFill>
                  <a:srgbClr val="00507F"/>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All activity is stored locally and syncs seamlessly with the server as soon as internet is restored</a:t>
            </a:r>
          </a:p>
        </p:txBody>
      </p:sp>
      <p:sp>
        <p:nvSpPr>
          <p:cNvPr id="23" name="Rectangle 22">
            <a:extLst>
              <a:ext uri="{FF2B5EF4-FFF2-40B4-BE49-F238E27FC236}">
                <a16:creationId xmlns:a16="http://schemas.microsoft.com/office/drawing/2014/main" id="{7AC73DFD-82C9-779C-BC11-7080B337B0B4}"/>
              </a:ext>
            </a:extLst>
          </p:cNvPr>
          <p:cNvSpPr>
            <a:spLocks/>
          </p:cNvSpPr>
          <p:nvPr/>
        </p:nvSpPr>
        <p:spPr>
          <a:xfrm>
            <a:off x="1060915" y="2671578"/>
            <a:ext cx="2977685" cy="12170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400" b="1" dirty="0">
                <a:solidFill>
                  <a:srgbClr val="005FAF"/>
                </a:solidFill>
                <a:latin typeface="Arial" panose="020B0604020202020204" pitchFamily="34" charset="0"/>
                <a:cs typeface="Arial" panose="020B0604020202020204" pitchFamily="34" charset="0"/>
              </a:rPr>
              <a:t>Simply Switch to </a:t>
            </a:r>
            <a:br>
              <a:rPr lang="en-US" sz="1400" b="1" dirty="0">
                <a:solidFill>
                  <a:srgbClr val="005FAF"/>
                </a:solidFill>
                <a:latin typeface="Arial" panose="020B0604020202020204" pitchFamily="34" charset="0"/>
                <a:cs typeface="Arial" panose="020B0604020202020204" pitchFamily="34" charset="0"/>
              </a:rPr>
            </a:br>
            <a:r>
              <a:rPr lang="en-US" sz="1400" b="1" dirty="0">
                <a:solidFill>
                  <a:srgbClr val="005FAF"/>
                </a:solidFill>
                <a:latin typeface="Arial" panose="020B0604020202020204" pitchFamily="34" charset="0"/>
                <a:cs typeface="Arial" panose="020B0604020202020204" pitchFamily="34" charset="0"/>
              </a:rPr>
              <a:t>Book Breakout Mode</a:t>
            </a:r>
            <a:br>
              <a:rPr lang="en-US" sz="1400" b="1" dirty="0">
                <a:solidFill>
                  <a:srgbClr val="00507F"/>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Bold Support will detect the issue and walk you through how to setup Book Breakout Mode</a:t>
            </a:r>
          </a:p>
        </p:txBody>
      </p:sp>
      <p:sp>
        <p:nvSpPr>
          <p:cNvPr id="25" name="Content Placeholder 21">
            <a:extLst>
              <a:ext uri="{FF2B5EF4-FFF2-40B4-BE49-F238E27FC236}">
                <a16:creationId xmlns:a16="http://schemas.microsoft.com/office/drawing/2014/main" id="{28B53B32-E111-A211-469C-0D3B47FFBEC3}"/>
              </a:ext>
            </a:extLst>
          </p:cNvPr>
          <p:cNvSpPr>
            <a:spLocks noGrp="1"/>
          </p:cNvSpPr>
          <p:nvPr>
            <p:ph sz="quarter" idx="19" hasCustomPrompt="1"/>
          </p:nvPr>
        </p:nvSpPr>
        <p:spPr>
          <a:xfrm>
            <a:off x="381000" y="999197"/>
            <a:ext cx="3645430" cy="320040"/>
          </a:xfrm>
          <a:prstGeom prst="roundRect">
            <a:avLst/>
          </a:prstGeom>
          <a:solidFill>
            <a:srgbClr val="2E7FF5"/>
          </a:solidFill>
        </p:spPr>
        <p:txBody>
          <a:bodyPr anchor="ctr">
            <a:normAutofit/>
          </a:bodyPr>
          <a:lstStyle>
            <a:lvl1pPr marL="0" indent="0" algn="ctr">
              <a:buNone/>
              <a:defRPr sz="1400" b="1">
                <a:solidFill>
                  <a:schemeClr val="bg1"/>
                </a:solidFill>
              </a:defRPr>
            </a:lvl1pPr>
          </a:lstStyle>
          <a:p>
            <a:pPr lvl="0"/>
            <a:r>
              <a:rPr lang="en-US" dirty="0"/>
              <a:t>Connectivity Fail-Safe Protocol</a:t>
            </a:r>
          </a:p>
        </p:txBody>
      </p:sp>
      <p:sp>
        <p:nvSpPr>
          <p:cNvPr id="27" name="Rectangle: Rounded Corners 26">
            <a:extLst>
              <a:ext uri="{FF2B5EF4-FFF2-40B4-BE49-F238E27FC236}">
                <a16:creationId xmlns:a16="http://schemas.microsoft.com/office/drawing/2014/main" id="{BBE0E39E-8BC8-02B0-333B-94695137333B}"/>
              </a:ext>
            </a:extLst>
          </p:cNvPr>
          <p:cNvSpPr/>
          <p:nvPr/>
        </p:nvSpPr>
        <p:spPr>
          <a:xfrm>
            <a:off x="4255388" y="1411488"/>
            <a:ext cx="5193957" cy="103598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92DD885-7008-C25C-AACA-0A591448DFFF}"/>
              </a:ext>
            </a:extLst>
          </p:cNvPr>
          <p:cNvSpPr txBox="1"/>
          <p:nvPr/>
        </p:nvSpPr>
        <p:spPr>
          <a:xfrm>
            <a:off x="4580976" y="1411491"/>
            <a:ext cx="4184880" cy="734225"/>
          </a:xfrm>
          <a:prstGeom prst="rect">
            <a:avLst/>
          </a:prstGeom>
          <a:noFill/>
        </p:spPr>
        <p:txBody>
          <a:bodyPr wrap="square" lIns="0" tIns="0" rIns="0" bIns="0" rtlCol="0" anchor="t" anchorCtr="0">
            <a:noAutofit/>
          </a:bodyPr>
          <a:lstStyle/>
          <a:p>
            <a:pPr algn="r" rtl="1">
              <a:spcAft>
                <a:spcPts val="1200"/>
              </a:spcAft>
            </a:pPr>
            <a:r>
              <a:rPr lang="da-DK" sz="1400" b="1" dirty="0">
                <a:solidFill>
                  <a:srgbClr val="2E7FF5"/>
                </a:solidFill>
                <a:latin typeface="Arial" panose="020B0604020202020204" pitchFamily="34" charset="0"/>
                <a:cs typeface="Arial" panose="020B0604020202020204" pitchFamily="34" charset="0"/>
              </a:rPr>
              <a:t>When to Launch Book Breakout Mode:</a:t>
            </a:r>
            <a:br>
              <a:rPr lang="da-DK" sz="1400" b="1" dirty="0">
                <a:solidFill>
                  <a:srgbClr val="2E7FF5"/>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Only full, prolonged internet outages require Book Breakout Mode. For brief losses, check-ins are stored locally on each eBook and auto-sync</a:t>
            </a:r>
            <a:endParaRPr lang="da-DK" sz="1400" dirty="0">
              <a:latin typeface="Arial" panose="020B0604020202020204" pitchFamily="34" charset="0"/>
              <a:cs typeface="Arial" panose="020B0604020202020204" pitchFamily="34" charset="0"/>
            </a:endParaRPr>
          </a:p>
        </p:txBody>
      </p:sp>
      <p:sp>
        <p:nvSpPr>
          <p:cNvPr id="76" name="Rectangle: Rounded Corners 75">
            <a:extLst>
              <a:ext uri="{FF2B5EF4-FFF2-40B4-BE49-F238E27FC236}">
                <a16:creationId xmlns:a16="http://schemas.microsoft.com/office/drawing/2014/main" id="{2ACCB7C8-E984-B825-6336-3BC88C0A3C9D}"/>
              </a:ext>
            </a:extLst>
          </p:cNvPr>
          <p:cNvSpPr/>
          <p:nvPr/>
        </p:nvSpPr>
        <p:spPr>
          <a:xfrm>
            <a:off x="4255388" y="2703933"/>
            <a:ext cx="5193957" cy="103598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8FBD8272-5C95-7175-5F3F-75B6D10652C3}"/>
              </a:ext>
            </a:extLst>
          </p:cNvPr>
          <p:cNvSpPr txBox="1"/>
          <p:nvPr/>
        </p:nvSpPr>
        <p:spPr>
          <a:xfrm>
            <a:off x="4580976" y="2715102"/>
            <a:ext cx="4184880" cy="734225"/>
          </a:xfrm>
          <a:prstGeom prst="rect">
            <a:avLst/>
          </a:prstGeom>
          <a:noFill/>
        </p:spPr>
        <p:txBody>
          <a:bodyPr wrap="square" lIns="0" tIns="0" rIns="0" bIns="0" rtlCol="0" anchor="t" anchorCtr="0">
            <a:noAutofit/>
          </a:bodyPr>
          <a:lstStyle/>
          <a:p>
            <a:pPr algn="r" rtl="1">
              <a:spcAft>
                <a:spcPts val="1200"/>
              </a:spcAft>
            </a:pPr>
            <a:r>
              <a:rPr lang="da-DK" sz="1400" b="1" dirty="0">
                <a:solidFill>
                  <a:srgbClr val="005FAF"/>
                </a:solidFill>
                <a:latin typeface="Arial" panose="020B0604020202020204" pitchFamily="34" charset="0"/>
                <a:cs typeface="Arial" panose="020B0604020202020204" pitchFamily="34" charset="0"/>
              </a:rPr>
              <a:t>How it Works:</a:t>
            </a:r>
            <a:br>
              <a:rPr lang="da-DK" sz="1400" b="1" dirty="0">
                <a:solidFill>
                  <a:srgbClr val="005FAF"/>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Book Breakout Mode turns each eBook into an independent check-in book for assigned voters sorted by last name (similar to printed poll books)</a:t>
            </a:r>
            <a:endParaRPr lang="da-DK" sz="1400" dirty="0">
              <a:latin typeface="Arial" panose="020B0604020202020204" pitchFamily="34" charset="0"/>
              <a:cs typeface="Arial" panose="020B0604020202020204" pitchFamily="34" charset="0"/>
            </a:endParaRPr>
          </a:p>
        </p:txBody>
      </p:sp>
      <p:sp>
        <p:nvSpPr>
          <p:cNvPr id="79" name="Rectangle: Rounded Corners 78">
            <a:extLst>
              <a:ext uri="{FF2B5EF4-FFF2-40B4-BE49-F238E27FC236}">
                <a16:creationId xmlns:a16="http://schemas.microsoft.com/office/drawing/2014/main" id="{9F6C4A2B-F36E-9B9B-2ED2-A58E9DE200E5}"/>
              </a:ext>
            </a:extLst>
          </p:cNvPr>
          <p:cNvSpPr/>
          <p:nvPr/>
        </p:nvSpPr>
        <p:spPr>
          <a:xfrm>
            <a:off x="4255388" y="3996378"/>
            <a:ext cx="5193957" cy="103598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8DB28A8C-8767-865F-2AD7-126A5D939ADE}"/>
              </a:ext>
            </a:extLst>
          </p:cNvPr>
          <p:cNvSpPr txBox="1"/>
          <p:nvPr/>
        </p:nvSpPr>
        <p:spPr>
          <a:xfrm>
            <a:off x="4580976" y="3996568"/>
            <a:ext cx="4184880" cy="734225"/>
          </a:xfrm>
          <a:prstGeom prst="rect">
            <a:avLst/>
          </a:prstGeom>
          <a:noFill/>
        </p:spPr>
        <p:txBody>
          <a:bodyPr wrap="square" lIns="0" tIns="0" rIns="0" bIns="0" rtlCol="0" anchor="t" anchorCtr="0">
            <a:noAutofit/>
          </a:bodyPr>
          <a:lstStyle/>
          <a:p>
            <a:pPr algn="r" rtl="1">
              <a:spcAft>
                <a:spcPts val="1200"/>
              </a:spcAft>
            </a:pPr>
            <a:r>
              <a:rPr lang="da-DK" sz="1400" b="1" dirty="0">
                <a:ln w="3175">
                  <a:noFill/>
                </a:ln>
                <a:solidFill>
                  <a:srgbClr val="FFD807"/>
                </a:solidFill>
                <a:latin typeface="Arial" panose="020B0604020202020204" pitchFamily="34" charset="0"/>
                <a:cs typeface="Arial" panose="020B0604020202020204" pitchFamily="34" charset="0"/>
              </a:rPr>
              <a:t>Securing Your Election:</a:t>
            </a:r>
            <a:br>
              <a:rPr lang="da-DK" sz="1400" b="1" dirty="0">
                <a:solidFill>
                  <a:srgbClr val="FFD807"/>
                </a:solidFill>
                <a:latin typeface="Arial" panose="020B0604020202020204" pitchFamily="34" charset="0"/>
                <a:cs typeface="Arial" panose="020B0604020202020204" pitchFamily="34" charset="0"/>
              </a:rPr>
            </a:br>
            <a:r>
              <a:rPr lang="da-DK" sz="1400" dirty="0">
                <a:latin typeface="Arial" panose="020B0604020202020204" pitchFamily="34" charset="0"/>
                <a:cs typeface="Arial" panose="020B0604020202020204" pitchFamily="34" charset="0"/>
              </a:rPr>
              <a:t>Even without internet, Book Breakout Mode secures check-ins, stores data locally, and blocks duplicate voting to ensure election integrity</a:t>
            </a:r>
          </a:p>
        </p:txBody>
      </p:sp>
      <p:sp>
        <p:nvSpPr>
          <p:cNvPr id="82" name="Rectangle: Rounded Corners 81">
            <a:extLst>
              <a:ext uri="{FF2B5EF4-FFF2-40B4-BE49-F238E27FC236}">
                <a16:creationId xmlns:a16="http://schemas.microsoft.com/office/drawing/2014/main" id="{E3503AF2-B45F-E968-85B2-AF7951DA7520}"/>
              </a:ext>
            </a:extLst>
          </p:cNvPr>
          <p:cNvSpPr/>
          <p:nvPr/>
        </p:nvSpPr>
        <p:spPr>
          <a:xfrm>
            <a:off x="4255388" y="5288822"/>
            <a:ext cx="5193957" cy="103598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F1E70A19-318B-D4DA-48A6-D471771580E3}"/>
              </a:ext>
            </a:extLst>
          </p:cNvPr>
          <p:cNvSpPr txBox="1"/>
          <p:nvPr/>
        </p:nvSpPr>
        <p:spPr>
          <a:xfrm>
            <a:off x="4580976" y="5302394"/>
            <a:ext cx="4184880" cy="734225"/>
          </a:xfrm>
          <a:prstGeom prst="rect">
            <a:avLst/>
          </a:prstGeom>
          <a:noFill/>
        </p:spPr>
        <p:txBody>
          <a:bodyPr wrap="square" lIns="0" tIns="0" rIns="0" bIns="0" rtlCol="0" anchor="t" anchorCtr="0">
            <a:noAutofit/>
          </a:bodyPr>
          <a:lstStyle/>
          <a:p>
            <a:pPr algn="r" rtl="1">
              <a:spcAft>
                <a:spcPts val="1200"/>
              </a:spcAft>
            </a:pPr>
            <a:r>
              <a:rPr lang="da-DK" sz="1400" b="1" dirty="0">
                <a:solidFill>
                  <a:srgbClr val="00507F"/>
                </a:solidFill>
                <a:latin typeface="Arial" panose="020B0604020202020204" pitchFamily="34" charset="0"/>
                <a:cs typeface="Arial" panose="020B0604020202020204" pitchFamily="34" charset="0"/>
              </a:rPr>
              <a:t>Restoring Connectivity:</a:t>
            </a:r>
            <a:br>
              <a:rPr lang="da-DK" sz="1400" b="1" dirty="0">
                <a:solidFill>
                  <a:srgbClr val="00507F"/>
                </a:solidFill>
                <a:latin typeface="Arial" panose="020B0604020202020204" pitchFamily="34" charset="0"/>
                <a:cs typeface="Arial" panose="020B0604020202020204" pitchFamily="34" charset="0"/>
              </a:rPr>
            </a:br>
            <a:r>
              <a:rPr lang="da-DK" sz="1400" dirty="0">
                <a:latin typeface="Arial" panose="020B0604020202020204" pitchFamily="34" charset="0"/>
                <a:cs typeface="Arial" panose="020B0604020202020204" pitchFamily="34" charset="0"/>
              </a:rPr>
              <a:t>Once connectivity is re-established all check-in data and signatures auto-upload to Bold’s EMS to ensure a complete election record has been created</a:t>
            </a:r>
          </a:p>
        </p:txBody>
      </p:sp>
      <p:sp>
        <p:nvSpPr>
          <p:cNvPr id="84" name="Rectangle: Top Corners Rounded 83">
            <a:extLst>
              <a:ext uri="{FF2B5EF4-FFF2-40B4-BE49-F238E27FC236}">
                <a16:creationId xmlns:a16="http://schemas.microsoft.com/office/drawing/2014/main" id="{EE932FEB-7485-3168-2BE5-78DB773DDBF6}"/>
              </a:ext>
            </a:extLst>
          </p:cNvPr>
          <p:cNvSpPr/>
          <p:nvPr/>
        </p:nvSpPr>
        <p:spPr>
          <a:xfrm rot="5400000">
            <a:off x="8689424" y="1702748"/>
            <a:ext cx="1035983" cy="453470"/>
          </a:xfrm>
          <a:prstGeom prst="round2SameRect">
            <a:avLst>
              <a:gd name="adj1" fmla="val 50000"/>
              <a:gd name="adj2" fmla="val 0"/>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85" name="Rectangle: Top Corners Rounded 84">
            <a:extLst>
              <a:ext uri="{FF2B5EF4-FFF2-40B4-BE49-F238E27FC236}">
                <a16:creationId xmlns:a16="http://schemas.microsoft.com/office/drawing/2014/main" id="{D56C9AB3-0F11-FF74-841A-904D7A2A263C}"/>
              </a:ext>
            </a:extLst>
          </p:cNvPr>
          <p:cNvSpPr/>
          <p:nvPr/>
        </p:nvSpPr>
        <p:spPr>
          <a:xfrm rot="5400000">
            <a:off x="8696207" y="2999575"/>
            <a:ext cx="1022416" cy="453470"/>
          </a:xfrm>
          <a:prstGeom prst="round2SameRect">
            <a:avLst>
              <a:gd name="adj1" fmla="val 50000"/>
              <a:gd name="adj2" fmla="val 0"/>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86" name="Rectangle: Top Corners Rounded 85">
            <a:extLst>
              <a:ext uri="{FF2B5EF4-FFF2-40B4-BE49-F238E27FC236}">
                <a16:creationId xmlns:a16="http://schemas.microsoft.com/office/drawing/2014/main" id="{4221766A-9752-C78C-2F83-27F0451883BC}"/>
              </a:ext>
            </a:extLst>
          </p:cNvPr>
          <p:cNvSpPr/>
          <p:nvPr/>
        </p:nvSpPr>
        <p:spPr>
          <a:xfrm rot="5400000">
            <a:off x="8689518" y="4287731"/>
            <a:ext cx="1035795" cy="453470"/>
          </a:xfrm>
          <a:prstGeom prst="round2SameRect">
            <a:avLst>
              <a:gd name="adj1" fmla="val 50000"/>
              <a:gd name="adj2" fmla="val 0"/>
            </a:avLst>
          </a:prstGeom>
          <a:solidFill>
            <a:srgbClr val="FFD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87" name="Rectangle: Top Corners Rounded 86">
            <a:extLst>
              <a:ext uri="{FF2B5EF4-FFF2-40B4-BE49-F238E27FC236}">
                <a16:creationId xmlns:a16="http://schemas.microsoft.com/office/drawing/2014/main" id="{968F824E-8B9C-770E-2E45-10D0F89161BF}"/>
              </a:ext>
            </a:extLst>
          </p:cNvPr>
          <p:cNvSpPr/>
          <p:nvPr/>
        </p:nvSpPr>
        <p:spPr>
          <a:xfrm rot="5400000">
            <a:off x="8696209" y="5586866"/>
            <a:ext cx="1022413" cy="453470"/>
          </a:xfrm>
          <a:prstGeom prst="round2SameRect">
            <a:avLst>
              <a:gd name="adj1" fmla="val 50000"/>
              <a:gd name="adj2" fmla="val 0"/>
            </a:avLst>
          </a:prstGeom>
          <a:solidFill>
            <a:srgbClr val="005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30" name="Freeform: Shape 29">
            <a:extLst>
              <a:ext uri="{FF2B5EF4-FFF2-40B4-BE49-F238E27FC236}">
                <a16:creationId xmlns:a16="http://schemas.microsoft.com/office/drawing/2014/main" id="{D791A0EC-ABB6-922C-237B-47C728243D4C}"/>
              </a:ext>
            </a:extLst>
          </p:cNvPr>
          <p:cNvSpPr/>
          <p:nvPr/>
        </p:nvSpPr>
        <p:spPr>
          <a:xfrm>
            <a:off x="10299451" y="4982417"/>
            <a:ext cx="1511549" cy="1003994"/>
          </a:xfrm>
          <a:custGeom>
            <a:avLst/>
            <a:gdLst>
              <a:gd name="connsiteX0" fmla="*/ 1816795 w 1817007"/>
              <a:gd name="connsiteY0" fmla="*/ 1206808 h 1206884"/>
              <a:gd name="connsiteX1" fmla="*/ -213 w 1817007"/>
              <a:gd name="connsiteY1" fmla="*/ 454181 h 1206884"/>
              <a:gd name="connsiteX2" fmla="*/ 454044 w 1817007"/>
              <a:gd name="connsiteY2" fmla="*/ -76 h 1206884"/>
              <a:gd name="connsiteX3" fmla="*/ 1816795 w 1817007"/>
              <a:gd name="connsiteY3" fmla="*/ 564395 h 1206884"/>
            </a:gdLst>
            <a:ahLst/>
            <a:cxnLst>
              <a:cxn ang="0">
                <a:pos x="connsiteX0" y="connsiteY0"/>
              </a:cxn>
              <a:cxn ang="0">
                <a:pos x="connsiteX1" y="connsiteY1"/>
              </a:cxn>
              <a:cxn ang="0">
                <a:pos x="connsiteX2" y="connsiteY2"/>
              </a:cxn>
              <a:cxn ang="0">
                <a:pos x="connsiteX3" y="connsiteY3"/>
              </a:cxn>
            </a:cxnLst>
            <a:rect l="l" t="t" r="r" b="b"/>
            <a:pathLst>
              <a:path w="1817007" h="1206884">
                <a:moveTo>
                  <a:pt x="1816795" y="1206808"/>
                </a:moveTo>
                <a:cubicBezTo>
                  <a:pt x="1135291" y="1206808"/>
                  <a:pt x="481685" y="936079"/>
                  <a:pt x="-213" y="454181"/>
                </a:cubicBezTo>
                <a:lnTo>
                  <a:pt x="454044" y="-76"/>
                </a:lnTo>
                <a:cubicBezTo>
                  <a:pt x="815470" y="361350"/>
                  <a:pt x="1305665" y="564395"/>
                  <a:pt x="1816795" y="564395"/>
                </a:cubicBezTo>
                <a:close/>
              </a:path>
            </a:pathLst>
          </a:custGeom>
          <a:solidFill>
            <a:srgbClr val="00507F"/>
          </a:solidFill>
          <a:ln w="19050" cap="flat">
            <a:noFill/>
            <a:prstDash val="solid"/>
            <a:round/>
          </a:ln>
        </p:spPr>
        <p:txBody>
          <a:bodyPr rtlCol="0" anchor="ctr"/>
          <a:lstStyle/>
          <a:p>
            <a:endParaRPr lang="en-ID">
              <a:latin typeface="Arial" panose="020B0604020202020204"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DE74EDF6-3997-F065-5950-7875C943EEA5}"/>
              </a:ext>
            </a:extLst>
          </p:cNvPr>
          <p:cNvSpPr/>
          <p:nvPr/>
        </p:nvSpPr>
        <p:spPr>
          <a:xfrm>
            <a:off x="9673347" y="3848759"/>
            <a:ext cx="1003994" cy="1511542"/>
          </a:xfrm>
          <a:custGeom>
            <a:avLst/>
            <a:gdLst>
              <a:gd name="connsiteX0" fmla="*/ 752415 w 1206884"/>
              <a:gd name="connsiteY0" fmla="*/ 1816922 h 1816998"/>
              <a:gd name="connsiteX1" fmla="*/ -213 w 1206884"/>
              <a:gd name="connsiteY1" fmla="*/ -76 h 1816998"/>
              <a:gd name="connsiteX2" fmla="*/ 642201 w 1206884"/>
              <a:gd name="connsiteY2" fmla="*/ -76 h 1816998"/>
              <a:gd name="connsiteX3" fmla="*/ 1206671 w 1206884"/>
              <a:gd name="connsiteY3" fmla="*/ 1362675 h 1816998"/>
            </a:gdLst>
            <a:ahLst/>
            <a:cxnLst>
              <a:cxn ang="0">
                <a:pos x="connsiteX0" y="connsiteY0"/>
              </a:cxn>
              <a:cxn ang="0">
                <a:pos x="connsiteX1" y="connsiteY1"/>
              </a:cxn>
              <a:cxn ang="0">
                <a:pos x="connsiteX2" y="connsiteY2"/>
              </a:cxn>
              <a:cxn ang="0">
                <a:pos x="connsiteX3" y="connsiteY3"/>
              </a:cxn>
            </a:cxnLst>
            <a:rect l="l" t="t" r="r" b="b"/>
            <a:pathLst>
              <a:path w="1206884" h="1816998">
                <a:moveTo>
                  <a:pt x="752415" y="1816922"/>
                </a:moveTo>
                <a:cubicBezTo>
                  <a:pt x="270516" y="1335024"/>
                  <a:pt x="-213" y="681428"/>
                  <a:pt x="-213" y="-76"/>
                </a:cubicBezTo>
                <a:lnTo>
                  <a:pt x="642201" y="-76"/>
                </a:lnTo>
                <a:cubicBezTo>
                  <a:pt x="642201" y="511054"/>
                  <a:pt x="845245" y="1001249"/>
                  <a:pt x="1206671" y="1362675"/>
                </a:cubicBezTo>
                <a:close/>
              </a:path>
            </a:pathLst>
          </a:custGeom>
          <a:solidFill>
            <a:srgbClr val="FFD807"/>
          </a:solidFill>
          <a:ln w="19050" cap="flat">
            <a:noFill/>
            <a:prstDash val="solid"/>
            <a:round/>
          </a:ln>
        </p:spPr>
        <p:txBody>
          <a:bodyPr rtlCol="0" anchor="ctr"/>
          <a:lstStyle/>
          <a:p>
            <a:endParaRPr lang="en-ID">
              <a:latin typeface="Arial" panose="020B0604020202020204" pitchFamily="34" charset="0"/>
              <a:cs typeface="Arial" panose="020B0604020202020204" pitchFamily="34" charset="0"/>
            </a:endParaRPr>
          </a:p>
        </p:txBody>
      </p:sp>
      <p:sp>
        <p:nvSpPr>
          <p:cNvPr id="32" name="Freeform: Shape 31">
            <a:extLst>
              <a:ext uri="{FF2B5EF4-FFF2-40B4-BE49-F238E27FC236}">
                <a16:creationId xmlns:a16="http://schemas.microsoft.com/office/drawing/2014/main" id="{0307F969-9EFE-2EA0-6A0D-E23A824396CB}"/>
              </a:ext>
            </a:extLst>
          </p:cNvPr>
          <p:cNvSpPr/>
          <p:nvPr/>
        </p:nvSpPr>
        <p:spPr>
          <a:xfrm>
            <a:off x="9673347" y="2337209"/>
            <a:ext cx="1003994" cy="1511549"/>
          </a:xfrm>
          <a:custGeom>
            <a:avLst/>
            <a:gdLst>
              <a:gd name="connsiteX0" fmla="*/ -213 w 1206884"/>
              <a:gd name="connsiteY0" fmla="*/ 1816932 h 1817007"/>
              <a:gd name="connsiteX1" fmla="*/ 752415 w 1206884"/>
              <a:gd name="connsiteY1" fmla="*/ -76 h 1817007"/>
              <a:gd name="connsiteX2" fmla="*/ 1206671 w 1206884"/>
              <a:gd name="connsiteY2" fmla="*/ 454181 h 1817007"/>
              <a:gd name="connsiteX3" fmla="*/ 642201 w 1206884"/>
              <a:gd name="connsiteY3" fmla="*/ 1816932 h 1817007"/>
            </a:gdLst>
            <a:ahLst/>
            <a:cxnLst>
              <a:cxn ang="0">
                <a:pos x="connsiteX0" y="connsiteY0"/>
              </a:cxn>
              <a:cxn ang="0">
                <a:pos x="connsiteX1" y="connsiteY1"/>
              </a:cxn>
              <a:cxn ang="0">
                <a:pos x="connsiteX2" y="connsiteY2"/>
              </a:cxn>
              <a:cxn ang="0">
                <a:pos x="connsiteX3" y="connsiteY3"/>
              </a:cxn>
            </a:cxnLst>
            <a:rect l="l" t="t" r="r" b="b"/>
            <a:pathLst>
              <a:path w="1206884" h="1817007">
                <a:moveTo>
                  <a:pt x="-213" y="1816932"/>
                </a:moveTo>
                <a:cubicBezTo>
                  <a:pt x="-213" y="1135418"/>
                  <a:pt x="270516" y="481822"/>
                  <a:pt x="752415" y="-76"/>
                </a:cubicBezTo>
                <a:lnTo>
                  <a:pt x="1206671" y="454181"/>
                </a:lnTo>
                <a:cubicBezTo>
                  <a:pt x="845245" y="815597"/>
                  <a:pt x="642201" y="1305802"/>
                  <a:pt x="642201" y="1816932"/>
                </a:cubicBezTo>
                <a:close/>
              </a:path>
            </a:pathLst>
          </a:custGeom>
          <a:solidFill>
            <a:srgbClr val="005FAF"/>
          </a:solidFill>
          <a:ln w="19050" cap="flat">
            <a:noFill/>
            <a:prstDash val="solid"/>
            <a:round/>
          </a:ln>
        </p:spPr>
        <p:txBody>
          <a:bodyPr rtlCol="0" anchor="ctr"/>
          <a:lstStyle/>
          <a:p>
            <a:endParaRPr lang="en-ID">
              <a:latin typeface="Arial" panose="020B0604020202020204" pitchFamily="34" charset="0"/>
              <a:cs typeface="Arial" panose="020B0604020202020204" pitchFamily="34" charset="0"/>
            </a:endParaRPr>
          </a:p>
        </p:txBody>
      </p:sp>
      <p:sp>
        <p:nvSpPr>
          <p:cNvPr id="33" name="Freeform: Shape 32">
            <a:extLst>
              <a:ext uri="{FF2B5EF4-FFF2-40B4-BE49-F238E27FC236}">
                <a16:creationId xmlns:a16="http://schemas.microsoft.com/office/drawing/2014/main" id="{2A80A944-E65C-9471-D1E8-7F0B2028995D}"/>
              </a:ext>
            </a:extLst>
          </p:cNvPr>
          <p:cNvSpPr/>
          <p:nvPr/>
        </p:nvSpPr>
        <p:spPr>
          <a:xfrm>
            <a:off x="10299451" y="1711108"/>
            <a:ext cx="1511549" cy="1003992"/>
          </a:xfrm>
          <a:custGeom>
            <a:avLst/>
            <a:gdLst>
              <a:gd name="connsiteX0" fmla="*/ -213 w 1817007"/>
              <a:gd name="connsiteY0" fmla="*/ 752549 h 1206881"/>
              <a:gd name="connsiteX1" fmla="*/ 1816795 w 1817007"/>
              <a:gd name="connsiteY1" fmla="*/ -76 h 1206881"/>
              <a:gd name="connsiteX2" fmla="*/ 1816795 w 1817007"/>
              <a:gd name="connsiteY2" fmla="*/ 642335 h 1206881"/>
              <a:gd name="connsiteX3" fmla="*/ 454044 w 1817007"/>
              <a:gd name="connsiteY3" fmla="*/ 1206805 h 1206881"/>
            </a:gdLst>
            <a:ahLst/>
            <a:cxnLst>
              <a:cxn ang="0">
                <a:pos x="connsiteX0" y="connsiteY0"/>
              </a:cxn>
              <a:cxn ang="0">
                <a:pos x="connsiteX1" y="connsiteY1"/>
              </a:cxn>
              <a:cxn ang="0">
                <a:pos x="connsiteX2" y="connsiteY2"/>
              </a:cxn>
              <a:cxn ang="0">
                <a:pos x="connsiteX3" y="connsiteY3"/>
              </a:cxn>
            </a:cxnLst>
            <a:rect l="l" t="t" r="r" b="b"/>
            <a:pathLst>
              <a:path w="1817007" h="1206881">
                <a:moveTo>
                  <a:pt x="-213" y="752549"/>
                </a:moveTo>
                <a:cubicBezTo>
                  <a:pt x="481695" y="270650"/>
                  <a:pt x="1135291" y="-76"/>
                  <a:pt x="1816795" y="-76"/>
                </a:cubicBezTo>
                <a:lnTo>
                  <a:pt x="1816795" y="642335"/>
                </a:lnTo>
                <a:cubicBezTo>
                  <a:pt x="1305665" y="642335"/>
                  <a:pt x="815470" y="845379"/>
                  <a:pt x="454044" y="1206805"/>
                </a:cubicBezTo>
                <a:close/>
              </a:path>
            </a:pathLst>
          </a:custGeom>
          <a:solidFill>
            <a:srgbClr val="2E7FF5"/>
          </a:solidFill>
          <a:ln w="19050" cap="flat">
            <a:noFill/>
            <a:prstDash val="solid"/>
            <a:round/>
          </a:ln>
        </p:spPr>
        <p:txBody>
          <a:bodyPr rtlCol="0" anchor="ctr"/>
          <a:lstStyle/>
          <a:p>
            <a:endParaRPr lang="en-ID" dirty="0">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4EC9F097-1583-9F6E-8A1E-321B80832E49}"/>
              </a:ext>
            </a:extLst>
          </p:cNvPr>
          <p:cNvSpPr/>
          <p:nvPr/>
        </p:nvSpPr>
        <p:spPr>
          <a:xfrm>
            <a:off x="10677341" y="1574542"/>
            <a:ext cx="580571" cy="580571"/>
          </a:xfrm>
          <a:prstGeom prst="ellipse">
            <a:avLst/>
          </a:prstGeom>
          <a:solidFill>
            <a:srgbClr val="00507F"/>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DC5EBD67-4850-CBA8-6EC0-AC6092C475E4}"/>
              </a:ext>
            </a:extLst>
          </p:cNvPr>
          <p:cNvSpPr/>
          <p:nvPr/>
        </p:nvSpPr>
        <p:spPr>
          <a:xfrm>
            <a:off x="9531741" y="2673568"/>
            <a:ext cx="580571" cy="580571"/>
          </a:xfrm>
          <a:prstGeom prst="ellipse">
            <a:avLst/>
          </a:prstGeom>
          <a:solidFill>
            <a:srgbClr val="FFD807"/>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231CE86E-D318-CE24-1D56-E4DBA98B1355}"/>
              </a:ext>
            </a:extLst>
          </p:cNvPr>
          <p:cNvSpPr/>
          <p:nvPr/>
        </p:nvSpPr>
        <p:spPr>
          <a:xfrm>
            <a:off x="9559723" y="4359176"/>
            <a:ext cx="580571" cy="580571"/>
          </a:xfrm>
          <a:prstGeom prst="ellipse">
            <a:avLst/>
          </a:prstGeom>
          <a:solidFill>
            <a:srgbClr val="00507F"/>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8" name="Oval 37">
            <a:extLst>
              <a:ext uri="{FF2B5EF4-FFF2-40B4-BE49-F238E27FC236}">
                <a16:creationId xmlns:a16="http://schemas.microsoft.com/office/drawing/2014/main" id="{F2708254-27BD-D06B-9DA1-4930AA5B6943}"/>
              </a:ext>
            </a:extLst>
          </p:cNvPr>
          <p:cNvSpPr/>
          <p:nvPr/>
        </p:nvSpPr>
        <p:spPr>
          <a:xfrm>
            <a:off x="10677341" y="5541297"/>
            <a:ext cx="580571" cy="580571"/>
          </a:xfrm>
          <a:prstGeom prst="ellipse">
            <a:avLst/>
          </a:prstGeom>
          <a:solidFill>
            <a:srgbClr val="00A89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90" name="Graphic 89" descr="Stream with solid fill">
            <a:extLst>
              <a:ext uri="{FF2B5EF4-FFF2-40B4-BE49-F238E27FC236}">
                <a16:creationId xmlns:a16="http://schemas.microsoft.com/office/drawing/2014/main" id="{20802CC1-CE7B-2A84-1797-012DA2FFD4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51898" y="5615854"/>
            <a:ext cx="431457" cy="431457"/>
          </a:xfrm>
          <a:prstGeom prst="rect">
            <a:avLst/>
          </a:prstGeom>
        </p:spPr>
      </p:pic>
      <p:pic>
        <p:nvPicPr>
          <p:cNvPr id="92" name="Graphic 91" descr="Playbook with solid fill">
            <a:extLst>
              <a:ext uri="{FF2B5EF4-FFF2-40B4-BE49-F238E27FC236}">
                <a16:creationId xmlns:a16="http://schemas.microsoft.com/office/drawing/2014/main" id="{D5E0F6D1-9A53-B44A-5DF5-7AD4A534C0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89095" y="2730922"/>
            <a:ext cx="465862" cy="465862"/>
          </a:xfrm>
          <a:prstGeom prst="rect">
            <a:avLst/>
          </a:prstGeom>
        </p:spPr>
      </p:pic>
      <p:pic>
        <p:nvPicPr>
          <p:cNvPr id="94" name="Graphic 93" descr="Lock with solid fill">
            <a:extLst>
              <a:ext uri="{FF2B5EF4-FFF2-40B4-BE49-F238E27FC236}">
                <a16:creationId xmlns:a16="http://schemas.microsoft.com/office/drawing/2014/main" id="{0DE102FF-59CE-5888-909E-66B2777BA3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24755" y="4424208"/>
            <a:ext cx="450506" cy="450506"/>
          </a:xfrm>
          <a:prstGeom prst="rect">
            <a:avLst/>
          </a:prstGeom>
        </p:spPr>
      </p:pic>
      <p:pic>
        <p:nvPicPr>
          <p:cNvPr id="96" name="Graphic 95" descr="Open book with solid fill">
            <a:extLst>
              <a:ext uri="{FF2B5EF4-FFF2-40B4-BE49-F238E27FC236}">
                <a16:creationId xmlns:a16="http://schemas.microsoft.com/office/drawing/2014/main" id="{68807334-AD75-0743-45A0-92D79A0283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66180" y="1663381"/>
            <a:ext cx="402892" cy="402892"/>
          </a:xfrm>
          <a:prstGeom prst="rect">
            <a:avLst/>
          </a:prstGeom>
        </p:spPr>
      </p:pic>
      <p:pic>
        <p:nvPicPr>
          <p:cNvPr id="98" name="Graphic 97" descr="Books with solid fill">
            <a:extLst>
              <a:ext uri="{FF2B5EF4-FFF2-40B4-BE49-F238E27FC236}">
                <a16:creationId xmlns:a16="http://schemas.microsoft.com/office/drawing/2014/main" id="{A7F0E1AD-0817-68E9-ED8F-9E42CF77F06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7447" y="2671578"/>
            <a:ext cx="567771" cy="567771"/>
          </a:xfrm>
          <a:prstGeom prst="rect">
            <a:avLst/>
          </a:prstGeom>
        </p:spPr>
      </p:pic>
      <p:pic>
        <p:nvPicPr>
          <p:cNvPr id="103" name="Picture 2" descr="Bold Systems | Home">
            <a:extLst>
              <a:ext uri="{FF2B5EF4-FFF2-40B4-BE49-F238E27FC236}">
                <a16:creationId xmlns:a16="http://schemas.microsoft.com/office/drawing/2014/main" id="{FB0A335E-0380-3802-22BB-01C5252C8F9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19494" y="3381286"/>
            <a:ext cx="1191506" cy="93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397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F33BBC5-F003-7227-1755-FABE5D96E0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162DBF-7CFC-198B-C389-B059C961CD4B}"/>
              </a:ext>
            </a:extLst>
          </p:cNvPr>
          <p:cNvSpPr>
            <a:spLocks noGrp="1"/>
          </p:cNvSpPr>
          <p:nvPr>
            <p:ph type="sldNum" sz="quarter" idx="4"/>
          </p:nvPr>
        </p:nvSpPr>
        <p:spPr/>
        <p:txBody>
          <a:bodyPr/>
          <a:lstStyle/>
          <a:p>
            <a:fld id="{BE1867B5-C1A1-46CF-9517-8DF7752C1DA6}" type="slidenum">
              <a:rPr lang="en-US" smtClean="0"/>
              <a:pPr/>
              <a:t>26</a:t>
            </a:fld>
            <a:endParaRPr lang="en-US"/>
          </a:p>
        </p:txBody>
      </p:sp>
      <p:sp>
        <p:nvSpPr>
          <p:cNvPr id="3" name="Text Placeholder 2">
            <a:extLst>
              <a:ext uri="{FF2B5EF4-FFF2-40B4-BE49-F238E27FC236}">
                <a16:creationId xmlns:a16="http://schemas.microsoft.com/office/drawing/2014/main" id="{AC72F4B6-7032-7819-7D1D-BEE353C81CBD}"/>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92EE2D41-425F-7EEC-FAE7-1D04615D4B9F}"/>
              </a:ext>
            </a:extLst>
          </p:cNvPr>
          <p:cNvSpPr>
            <a:spLocks noGrp="1"/>
          </p:cNvSpPr>
          <p:nvPr>
            <p:ph type="body" sz="quarter" idx="11"/>
          </p:nvPr>
        </p:nvSpPr>
        <p:spPr/>
        <p:txBody>
          <a:bodyPr/>
          <a:lstStyle/>
          <a:p>
            <a:r>
              <a:rPr lang="en-US" dirty="0"/>
              <a:t>Your District’s Election Process</a:t>
            </a:r>
          </a:p>
        </p:txBody>
      </p:sp>
      <p:sp>
        <p:nvSpPr>
          <p:cNvPr id="5" name="Text Placeholder 4">
            <a:extLst>
              <a:ext uri="{FF2B5EF4-FFF2-40B4-BE49-F238E27FC236}">
                <a16:creationId xmlns:a16="http://schemas.microsoft.com/office/drawing/2014/main" id="{F228DD7E-1C16-2D8C-6A14-CE8FCF7801F7}"/>
              </a:ext>
            </a:extLst>
          </p:cNvPr>
          <p:cNvSpPr>
            <a:spLocks noGrp="1"/>
          </p:cNvSpPr>
          <p:nvPr>
            <p:ph type="body" sz="quarter" idx="12"/>
          </p:nvPr>
        </p:nvSpPr>
        <p:spPr/>
        <p:txBody>
          <a:bodyPr/>
          <a:lstStyle/>
          <a:p>
            <a:r>
              <a:rPr lang="en-US" dirty="0"/>
              <a:t>Let’s learn more about how your district runs elections today</a:t>
            </a:r>
          </a:p>
        </p:txBody>
      </p:sp>
      <p:sp>
        <p:nvSpPr>
          <p:cNvPr id="54" name="Rectangle: Top Corners Rounded 53">
            <a:extLst>
              <a:ext uri="{FF2B5EF4-FFF2-40B4-BE49-F238E27FC236}">
                <a16:creationId xmlns:a16="http://schemas.microsoft.com/office/drawing/2014/main" id="{4352E4B1-304E-6ABA-8D1D-3470A4FEFE89}"/>
              </a:ext>
            </a:extLst>
          </p:cNvPr>
          <p:cNvSpPr/>
          <p:nvPr/>
        </p:nvSpPr>
        <p:spPr>
          <a:xfrm rot="10800000">
            <a:off x="361946" y="2753394"/>
            <a:ext cx="2809875" cy="2948177"/>
          </a:xfrm>
          <a:prstGeom prst="round2SameRect">
            <a:avLst>
              <a:gd name="adj1" fmla="val 10226"/>
              <a:gd name="adj2" fmla="val 0"/>
            </a:avLst>
          </a:prstGeom>
          <a:solidFill>
            <a:srgbClr val="EFF8FF"/>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55" name="Rectangle: Top Corners Rounded 54">
            <a:extLst>
              <a:ext uri="{FF2B5EF4-FFF2-40B4-BE49-F238E27FC236}">
                <a16:creationId xmlns:a16="http://schemas.microsoft.com/office/drawing/2014/main" id="{1758CABF-9ABB-6E19-3AD0-D0E4A74A2AC3}"/>
              </a:ext>
            </a:extLst>
          </p:cNvPr>
          <p:cNvSpPr/>
          <p:nvPr/>
        </p:nvSpPr>
        <p:spPr>
          <a:xfrm rot="10800000">
            <a:off x="9020172" y="2753395"/>
            <a:ext cx="2809875" cy="2948177"/>
          </a:xfrm>
          <a:prstGeom prst="round2SameRect">
            <a:avLst>
              <a:gd name="adj1" fmla="val 10565"/>
              <a:gd name="adj2" fmla="val 0"/>
            </a:avLst>
          </a:prstGeom>
          <a:solidFill>
            <a:srgbClr val="EFF8FF"/>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56" name="Rectangle: Top Corners Rounded 55">
            <a:extLst>
              <a:ext uri="{FF2B5EF4-FFF2-40B4-BE49-F238E27FC236}">
                <a16:creationId xmlns:a16="http://schemas.microsoft.com/office/drawing/2014/main" id="{5F7C64A5-F6F4-6F67-198D-073993AFF495}"/>
              </a:ext>
            </a:extLst>
          </p:cNvPr>
          <p:cNvSpPr/>
          <p:nvPr/>
        </p:nvSpPr>
        <p:spPr>
          <a:xfrm rot="10800000">
            <a:off x="3248021" y="2753394"/>
            <a:ext cx="2809875" cy="2948177"/>
          </a:xfrm>
          <a:prstGeom prst="round2SameRect">
            <a:avLst>
              <a:gd name="adj1" fmla="val 10226"/>
              <a:gd name="adj2" fmla="val 0"/>
            </a:avLst>
          </a:prstGeom>
          <a:solidFill>
            <a:srgbClr val="EFF8FF"/>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57" name="Rectangle: Top Corners Rounded 56">
            <a:extLst>
              <a:ext uri="{FF2B5EF4-FFF2-40B4-BE49-F238E27FC236}">
                <a16:creationId xmlns:a16="http://schemas.microsoft.com/office/drawing/2014/main" id="{EC164B97-02E4-70E7-1EBF-591DF6926954}"/>
              </a:ext>
            </a:extLst>
          </p:cNvPr>
          <p:cNvSpPr/>
          <p:nvPr/>
        </p:nvSpPr>
        <p:spPr>
          <a:xfrm rot="10800000">
            <a:off x="6134096" y="2753394"/>
            <a:ext cx="2809875" cy="2948177"/>
          </a:xfrm>
          <a:prstGeom prst="round2SameRect">
            <a:avLst>
              <a:gd name="adj1" fmla="val 10226"/>
              <a:gd name="adj2" fmla="val 0"/>
            </a:avLst>
          </a:prstGeom>
          <a:solidFill>
            <a:srgbClr val="EFF8FF"/>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58" name="Rectangle: Rounded Corners 57">
            <a:extLst>
              <a:ext uri="{FF2B5EF4-FFF2-40B4-BE49-F238E27FC236}">
                <a16:creationId xmlns:a16="http://schemas.microsoft.com/office/drawing/2014/main" id="{AFF5EA8F-DEC3-8599-180D-0B2EFA713BDF}"/>
              </a:ext>
            </a:extLst>
          </p:cNvPr>
          <p:cNvSpPr/>
          <p:nvPr/>
        </p:nvSpPr>
        <p:spPr>
          <a:xfrm>
            <a:off x="476250" y="1868127"/>
            <a:ext cx="2581984" cy="1408419"/>
          </a:xfrm>
          <a:prstGeom prst="roundRect">
            <a:avLst/>
          </a:prstGeom>
          <a:solidFill>
            <a:srgbClr val="2E7FF5"/>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59" name="Rectangle: Rounded Corners 58">
            <a:extLst>
              <a:ext uri="{FF2B5EF4-FFF2-40B4-BE49-F238E27FC236}">
                <a16:creationId xmlns:a16="http://schemas.microsoft.com/office/drawing/2014/main" id="{590B0F8C-3C61-429B-73E3-756322E6ABE6}"/>
              </a:ext>
            </a:extLst>
          </p:cNvPr>
          <p:cNvSpPr/>
          <p:nvPr/>
        </p:nvSpPr>
        <p:spPr>
          <a:xfrm>
            <a:off x="3362089" y="1869249"/>
            <a:ext cx="2581984" cy="1422503"/>
          </a:xfrm>
          <a:prstGeom prst="roundRect">
            <a:avLst/>
          </a:prstGeom>
          <a:solidFill>
            <a:srgbClr val="005FAF"/>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60" name="Rectangle: Rounded Corners 59">
            <a:extLst>
              <a:ext uri="{FF2B5EF4-FFF2-40B4-BE49-F238E27FC236}">
                <a16:creationId xmlns:a16="http://schemas.microsoft.com/office/drawing/2014/main" id="{883075E9-A25E-7872-F9B2-9F7423082DF0}"/>
              </a:ext>
            </a:extLst>
          </p:cNvPr>
          <p:cNvSpPr/>
          <p:nvPr/>
        </p:nvSpPr>
        <p:spPr>
          <a:xfrm>
            <a:off x="6247928" y="1869249"/>
            <a:ext cx="2581984" cy="1422503"/>
          </a:xfrm>
          <a:prstGeom prst="roundRect">
            <a:avLst/>
          </a:prstGeom>
          <a:solidFill>
            <a:srgbClr val="00507F"/>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62" name="Rectangle: Rounded Corners 61">
            <a:extLst>
              <a:ext uri="{FF2B5EF4-FFF2-40B4-BE49-F238E27FC236}">
                <a16:creationId xmlns:a16="http://schemas.microsoft.com/office/drawing/2014/main" id="{F45538A1-3DF3-C736-D7A2-B5B9E1D532B2}"/>
              </a:ext>
            </a:extLst>
          </p:cNvPr>
          <p:cNvSpPr/>
          <p:nvPr/>
        </p:nvSpPr>
        <p:spPr>
          <a:xfrm>
            <a:off x="907453" y="1716852"/>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defTabSz="895350"/>
            <a:endParaRPr lang="en-US" sz="1400" b="1" noProof="0" dirty="0">
              <a:solidFill>
                <a:schemeClr val="tx1"/>
              </a:solidFill>
              <a:latin typeface="Arial" panose="020B0604020202020204" pitchFamily="34" charset="0"/>
              <a:cs typeface="Arial" panose="020B0604020202020204" pitchFamily="34" charset="0"/>
            </a:endParaRPr>
          </a:p>
        </p:txBody>
      </p:sp>
      <p:sp>
        <p:nvSpPr>
          <p:cNvPr id="61" name="Rectangle: Rounded Corners 60">
            <a:extLst>
              <a:ext uri="{FF2B5EF4-FFF2-40B4-BE49-F238E27FC236}">
                <a16:creationId xmlns:a16="http://schemas.microsoft.com/office/drawing/2014/main" id="{B8A81E42-5EC8-6462-8BAF-00BA565DDA2A}"/>
              </a:ext>
            </a:extLst>
          </p:cNvPr>
          <p:cNvSpPr/>
          <p:nvPr/>
        </p:nvSpPr>
        <p:spPr>
          <a:xfrm>
            <a:off x="9133766" y="1869249"/>
            <a:ext cx="2581984" cy="1422503"/>
          </a:xfrm>
          <a:prstGeom prst="roundRect">
            <a:avLst/>
          </a:prstGeom>
          <a:solidFill>
            <a:srgbClr val="00A89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latin typeface="Arial" panose="020B0604020202020204" pitchFamily="34" charset="0"/>
              <a:cs typeface="Arial" panose="020B0604020202020204" pitchFamily="34" charset="0"/>
            </a:endParaRPr>
          </a:p>
        </p:txBody>
      </p:sp>
      <p:sp>
        <p:nvSpPr>
          <p:cNvPr id="63" name="Rectangle: Rounded Corners 62">
            <a:extLst>
              <a:ext uri="{FF2B5EF4-FFF2-40B4-BE49-F238E27FC236}">
                <a16:creationId xmlns:a16="http://schemas.microsoft.com/office/drawing/2014/main" id="{3F44356F-5FE5-AF75-3E15-47E3514BCDEC}"/>
              </a:ext>
            </a:extLst>
          </p:cNvPr>
          <p:cNvSpPr/>
          <p:nvPr/>
        </p:nvSpPr>
        <p:spPr>
          <a:xfrm>
            <a:off x="3793292" y="1716852"/>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noProof="0" dirty="0">
              <a:latin typeface="Arial" panose="020B0604020202020204" pitchFamily="34" charset="0"/>
              <a:cs typeface="Arial" panose="020B0604020202020204" pitchFamily="34" charset="0"/>
            </a:endParaRPr>
          </a:p>
        </p:txBody>
      </p:sp>
      <p:sp>
        <p:nvSpPr>
          <p:cNvPr id="64" name="Rectangle: Rounded Corners 63">
            <a:extLst>
              <a:ext uri="{FF2B5EF4-FFF2-40B4-BE49-F238E27FC236}">
                <a16:creationId xmlns:a16="http://schemas.microsoft.com/office/drawing/2014/main" id="{8824E8EF-14B8-48F9-9811-3F9B33E7E4FF}"/>
              </a:ext>
            </a:extLst>
          </p:cNvPr>
          <p:cNvSpPr/>
          <p:nvPr/>
        </p:nvSpPr>
        <p:spPr>
          <a:xfrm>
            <a:off x="6679131" y="1716852"/>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noProof="0" dirty="0">
              <a:latin typeface="Arial" panose="020B0604020202020204" pitchFamily="34" charset="0"/>
              <a:cs typeface="Arial" panose="020B0604020202020204" pitchFamily="34" charset="0"/>
            </a:endParaRPr>
          </a:p>
        </p:txBody>
      </p:sp>
      <p:sp>
        <p:nvSpPr>
          <p:cNvPr id="65" name="Rectangle: Rounded Corners 64">
            <a:extLst>
              <a:ext uri="{FF2B5EF4-FFF2-40B4-BE49-F238E27FC236}">
                <a16:creationId xmlns:a16="http://schemas.microsoft.com/office/drawing/2014/main" id="{19A8A6D1-E165-7541-31C7-BE6B11C61A1A}"/>
              </a:ext>
            </a:extLst>
          </p:cNvPr>
          <p:cNvSpPr/>
          <p:nvPr/>
        </p:nvSpPr>
        <p:spPr>
          <a:xfrm>
            <a:off x="9564969" y="1716852"/>
            <a:ext cx="1719578" cy="532995"/>
          </a:xfrm>
          <a:prstGeom prst="roundRect">
            <a:avLst>
              <a:gd name="adj" fmla="val 50000"/>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540000" rtlCol="0" anchor="ctr"/>
          <a:lstStyle/>
          <a:p>
            <a:pPr algn="ctr"/>
            <a:endParaRPr lang="en-US" sz="2800" b="1" noProof="0" dirty="0">
              <a:latin typeface="Arial" panose="020B0604020202020204" pitchFamily="34" charset="0"/>
              <a:cs typeface="Arial" panose="020B0604020202020204" pitchFamily="34" charset="0"/>
            </a:endParaRPr>
          </a:p>
        </p:txBody>
      </p:sp>
      <p:sp>
        <p:nvSpPr>
          <p:cNvPr id="66" name="Content Placeholder 2">
            <a:extLst>
              <a:ext uri="{FF2B5EF4-FFF2-40B4-BE49-F238E27FC236}">
                <a16:creationId xmlns:a16="http://schemas.microsoft.com/office/drawing/2014/main" id="{60C5750E-C50B-7A53-BBCC-A7001FC904F1}"/>
              </a:ext>
            </a:extLst>
          </p:cNvPr>
          <p:cNvSpPr txBox="1">
            <a:spLocks/>
          </p:cNvSpPr>
          <p:nvPr/>
        </p:nvSpPr>
        <p:spPr>
          <a:xfrm>
            <a:off x="945319" y="1836648"/>
            <a:ext cx="1643846"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noProof="0" dirty="0">
                <a:solidFill>
                  <a:srgbClr val="2E7FF5"/>
                </a:solidFill>
                <a:latin typeface="Arial" panose="020B0604020202020204" pitchFamily="34" charset="0"/>
                <a:cs typeface="Arial" panose="020B0604020202020204" pitchFamily="34" charset="0"/>
              </a:rPr>
              <a:t>District Snapshot</a:t>
            </a:r>
          </a:p>
        </p:txBody>
      </p:sp>
      <p:sp>
        <p:nvSpPr>
          <p:cNvPr id="67" name="Content Placeholder 2">
            <a:extLst>
              <a:ext uri="{FF2B5EF4-FFF2-40B4-BE49-F238E27FC236}">
                <a16:creationId xmlns:a16="http://schemas.microsoft.com/office/drawing/2014/main" id="{0E89A003-C5EC-14CB-9E70-F84C379073F4}"/>
              </a:ext>
            </a:extLst>
          </p:cNvPr>
          <p:cNvSpPr txBox="1">
            <a:spLocks/>
          </p:cNvSpPr>
          <p:nvPr/>
        </p:nvSpPr>
        <p:spPr>
          <a:xfrm>
            <a:off x="3831158" y="1836648"/>
            <a:ext cx="1643846"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noProof="0" dirty="0">
                <a:solidFill>
                  <a:srgbClr val="005FAF"/>
                </a:solidFill>
                <a:latin typeface="Arial" panose="020B0604020202020204" pitchFamily="34" charset="0"/>
                <a:cs typeface="Arial" panose="020B0604020202020204" pitchFamily="34" charset="0"/>
              </a:rPr>
              <a:t>On-Site Check-in</a:t>
            </a:r>
          </a:p>
        </p:txBody>
      </p:sp>
      <p:sp>
        <p:nvSpPr>
          <p:cNvPr id="68" name="Content Placeholder 2">
            <a:extLst>
              <a:ext uri="{FF2B5EF4-FFF2-40B4-BE49-F238E27FC236}">
                <a16:creationId xmlns:a16="http://schemas.microsoft.com/office/drawing/2014/main" id="{5A3636E2-F0FB-A587-1BFE-A643E1094E80}"/>
              </a:ext>
            </a:extLst>
          </p:cNvPr>
          <p:cNvSpPr txBox="1">
            <a:spLocks/>
          </p:cNvSpPr>
          <p:nvPr/>
        </p:nvSpPr>
        <p:spPr>
          <a:xfrm>
            <a:off x="6716997" y="1836648"/>
            <a:ext cx="1643846"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noProof="0" dirty="0">
                <a:solidFill>
                  <a:srgbClr val="005FAF"/>
                </a:solidFill>
                <a:latin typeface="Arial" panose="020B0604020202020204" pitchFamily="34" charset="0"/>
                <a:cs typeface="Arial" panose="020B0604020202020204" pitchFamily="34" charset="0"/>
              </a:rPr>
              <a:t>Voter Data Sources</a:t>
            </a:r>
          </a:p>
        </p:txBody>
      </p:sp>
      <p:sp>
        <p:nvSpPr>
          <p:cNvPr id="69" name="Content Placeholder 2">
            <a:extLst>
              <a:ext uri="{FF2B5EF4-FFF2-40B4-BE49-F238E27FC236}">
                <a16:creationId xmlns:a16="http://schemas.microsoft.com/office/drawing/2014/main" id="{43ABA5D4-E70E-EF00-7F3B-5B054E35D7B3}"/>
              </a:ext>
            </a:extLst>
          </p:cNvPr>
          <p:cNvSpPr txBox="1">
            <a:spLocks/>
          </p:cNvSpPr>
          <p:nvPr/>
        </p:nvSpPr>
        <p:spPr>
          <a:xfrm>
            <a:off x="9602835" y="1836648"/>
            <a:ext cx="1643846" cy="293403"/>
          </a:xfrm>
          <a:prstGeom prst="rect">
            <a:avLst/>
          </a:prstGeom>
        </p:spPr>
        <p:txBody>
          <a:bodyPr vert="horz" wrap="square" lIns="0" tIns="0" rIns="0" bIns="0" rtlCol="0" anchor="ctr" anchorCtr="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noProof="0" dirty="0">
                <a:solidFill>
                  <a:srgbClr val="00A896"/>
                </a:solidFill>
                <a:latin typeface="Arial" panose="020B0604020202020204" pitchFamily="34" charset="0"/>
                <a:cs typeface="Arial" panose="020B0604020202020204" pitchFamily="34" charset="0"/>
              </a:rPr>
              <a:t>Ballot Access</a:t>
            </a:r>
          </a:p>
        </p:txBody>
      </p:sp>
      <p:sp>
        <p:nvSpPr>
          <p:cNvPr id="74" name="Content Placeholder 2">
            <a:extLst>
              <a:ext uri="{FF2B5EF4-FFF2-40B4-BE49-F238E27FC236}">
                <a16:creationId xmlns:a16="http://schemas.microsoft.com/office/drawing/2014/main" id="{19CF99F7-5D83-6D3D-B5A3-192DA3898800}"/>
              </a:ext>
            </a:extLst>
          </p:cNvPr>
          <p:cNvSpPr txBox="1">
            <a:spLocks/>
          </p:cNvSpPr>
          <p:nvPr/>
        </p:nvSpPr>
        <p:spPr>
          <a:xfrm>
            <a:off x="625566" y="2470800"/>
            <a:ext cx="2222409" cy="448082"/>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noProof="0" dirty="0">
                <a:solidFill>
                  <a:schemeClr val="bg1"/>
                </a:solidFill>
                <a:latin typeface="Arial" panose="020B0604020202020204" pitchFamily="34" charset="0"/>
                <a:cs typeface="Arial" panose="020B0604020202020204" pitchFamily="34" charset="0"/>
              </a:rPr>
              <a:t>Voter Base &amp; </a:t>
            </a:r>
            <a:br>
              <a:rPr lang="en-US" sz="1400" b="1" noProof="0" dirty="0">
                <a:solidFill>
                  <a:schemeClr val="bg1"/>
                </a:solidFill>
                <a:latin typeface="Arial" panose="020B0604020202020204" pitchFamily="34" charset="0"/>
                <a:cs typeface="Arial" panose="020B0604020202020204" pitchFamily="34" charset="0"/>
              </a:rPr>
            </a:br>
            <a:r>
              <a:rPr lang="en-US" sz="1400" b="1" noProof="0" dirty="0">
                <a:solidFill>
                  <a:schemeClr val="bg1"/>
                </a:solidFill>
                <a:latin typeface="Arial" panose="020B0604020202020204" pitchFamily="34" charset="0"/>
                <a:cs typeface="Arial" panose="020B0604020202020204" pitchFamily="34" charset="0"/>
              </a:rPr>
              <a:t>Geography</a:t>
            </a:r>
          </a:p>
        </p:txBody>
      </p:sp>
      <p:sp>
        <p:nvSpPr>
          <p:cNvPr id="75" name="Content Placeholder 2">
            <a:extLst>
              <a:ext uri="{FF2B5EF4-FFF2-40B4-BE49-F238E27FC236}">
                <a16:creationId xmlns:a16="http://schemas.microsoft.com/office/drawing/2014/main" id="{5D04261C-2F39-340E-1266-B481CF339F6A}"/>
              </a:ext>
            </a:extLst>
          </p:cNvPr>
          <p:cNvSpPr txBox="1">
            <a:spLocks/>
          </p:cNvSpPr>
          <p:nvPr/>
        </p:nvSpPr>
        <p:spPr>
          <a:xfrm>
            <a:off x="3541877" y="2470800"/>
            <a:ext cx="2222409" cy="448082"/>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noProof="0" dirty="0">
                <a:solidFill>
                  <a:schemeClr val="bg1"/>
                </a:solidFill>
                <a:latin typeface="Arial" panose="020B0604020202020204" pitchFamily="34" charset="0"/>
                <a:cs typeface="Arial" panose="020B0604020202020204" pitchFamily="34" charset="0"/>
              </a:rPr>
              <a:t>Current Polling Setup</a:t>
            </a:r>
          </a:p>
        </p:txBody>
      </p:sp>
      <p:sp>
        <p:nvSpPr>
          <p:cNvPr id="76" name="Content Placeholder 2">
            <a:extLst>
              <a:ext uri="{FF2B5EF4-FFF2-40B4-BE49-F238E27FC236}">
                <a16:creationId xmlns:a16="http://schemas.microsoft.com/office/drawing/2014/main" id="{D1EE499F-0036-BCE7-BD44-B5F721C417C0}"/>
              </a:ext>
            </a:extLst>
          </p:cNvPr>
          <p:cNvSpPr txBox="1">
            <a:spLocks/>
          </p:cNvSpPr>
          <p:nvPr/>
        </p:nvSpPr>
        <p:spPr>
          <a:xfrm>
            <a:off x="6427716" y="2470800"/>
            <a:ext cx="2222409" cy="448082"/>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noProof="0" dirty="0">
                <a:solidFill>
                  <a:srgbClr val="FFFFFF"/>
                </a:solidFill>
                <a:latin typeface="Arial" panose="020B0604020202020204" pitchFamily="34" charset="0"/>
                <a:cs typeface="Arial" panose="020B0604020202020204" pitchFamily="34" charset="0"/>
              </a:rPr>
              <a:t>Registration Process</a:t>
            </a:r>
          </a:p>
        </p:txBody>
      </p:sp>
      <p:sp>
        <p:nvSpPr>
          <p:cNvPr id="77" name="Content Placeholder 2">
            <a:extLst>
              <a:ext uri="{FF2B5EF4-FFF2-40B4-BE49-F238E27FC236}">
                <a16:creationId xmlns:a16="http://schemas.microsoft.com/office/drawing/2014/main" id="{6204AFE0-8304-CF3E-C142-351B7F82DFCE}"/>
              </a:ext>
            </a:extLst>
          </p:cNvPr>
          <p:cNvSpPr txBox="1">
            <a:spLocks/>
          </p:cNvSpPr>
          <p:nvPr/>
        </p:nvSpPr>
        <p:spPr>
          <a:xfrm>
            <a:off x="9313554" y="2470800"/>
            <a:ext cx="2222409" cy="448082"/>
          </a:xfrm>
          <a:prstGeom prst="rect">
            <a:avLst/>
          </a:prstGeom>
        </p:spPr>
        <p:txBody>
          <a:bodyPr vert="horz" wrap="square" lIns="0" tIns="0" rIns="0" bIns="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17074"/>
                </a:solidFill>
                <a:latin typeface="Segoe UI" panose="020B0502040204020203" pitchFamily="34" charset="0"/>
                <a:ea typeface="Segoe UI" panose="020B0502040204020203" pitchFamily="34" charset="0"/>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400" b="1" noProof="0" dirty="0">
                <a:solidFill>
                  <a:schemeClr val="bg1"/>
                </a:solidFill>
                <a:latin typeface="Arial" panose="020B0604020202020204" pitchFamily="34" charset="0"/>
                <a:cs typeface="Arial" panose="020B0604020202020204" pitchFamily="34" charset="0"/>
              </a:rPr>
              <a:t>Absentee &amp; </a:t>
            </a:r>
            <a:br>
              <a:rPr lang="en-US" sz="1400" b="1" noProof="0" dirty="0">
                <a:solidFill>
                  <a:schemeClr val="bg1"/>
                </a:solidFill>
                <a:latin typeface="Arial" panose="020B0604020202020204" pitchFamily="34" charset="0"/>
                <a:cs typeface="Arial" panose="020B0604020202020204" pitchFamily="34" charset="0"/>
              </a:rPr>
            </a:br>
            <a:r>
              <a:rPr lang="en-US" sz="1400" b="1" noProof="0" dirty="0">
                <a:solidFill>
                  <a:schemeClr val="bg1"/>
                </a:solidFill>
                <a:latin typeface="Arial" panose="020B0604020202020204" pitchFamily="34" charset="0"/>
                <a:cs typeface="Arial" panose="020B0604020202020204" pitchFamily="34" charset="0"/>
              </a:rPr>
              <a:t>Special Voting</a:t>
            </a:r>
          </a:p>
        </p:txBody>
      </p:sp>
      <p:sp>
        <p:nvSpPr>
          <p:cNvPr id="78" name="Isosceles Triangle 77">
            <a:extLst>
              <a:ext uri="{FF2B5EF4-FFF2-40B4-BE49-F238E27FC236}">
                <a16:creationId xmlns:a16="http://schemas.microsoft.com/office/drawing/2014/main" id="{76FE8DBB-B501-BF6A-8146-20F3C33E3C59}"/>
              </a:ext>
            </a:extLst>
          </p:cNvPr>
          <p:cNvSpPr/>
          <p:nvPr/>
        </p:nvSpPr>
        <p:spPr>
          <a:xfrm rot="5400000">
            <a:off x="3245391" y="2524303"/>
            <a:ext cx="345791" cy="112394"/>
          </a:xfrm>
          <a:prstGeom prst="triangle">
            <a:avLst/>
          </a:prstGeom>
          <a:solidFill>
            <a:srgbClr val="FFD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79" name="Isosceles Triangle 78">
            <a:extLst>
              <a:ext uri="{FF2B5EF4-FFF2-40B4-BE49-F238E27FC236}">
                <a16:creationId xmlns:a16="http://schemas.microsoft.com/office/drawing/2014/main" id="{5F671751-54F4-09AB-F4FE-24C101DF1ACD}"/>
              </a:ext>
            </a:extLst>
          </p:cNvPr>
          <p:cNvSpPr/>
          <p:nvPr/>
        </p:nvSpPr>
        <p:spPr>
          <a:xfrm rot="5400000">
            <a:off x="6131230" y="2524303"/>
            <a:ext cx="345791" cy="112394"/>
          </a:xfrm>
          <a:prstGeom prst="triangle">
            <a:avLst/>
          </a:prstGeom>
          <a:solidFill>
            <a:srgbClr val="FFD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80" name="Isosceles Triangle 79">
            <a:extLst>
              <a:ext uri="{FF2B5EF4-FFF2-40B4-BE49-F238E27FC236}">
                <a16:creationId xmlns:a16="http://schemas.microsoft.com/office/drawing/2014/main" id="{C7825AB3-9FBD-5672-04EC-C9232E0EF54A}"/>
              </a:ext>
            </a:extLst>
          </p:cNvPr>
          <p:cNvSpPr/>
          <p:nvPr/>
        </p:nvSpPr>
        <p:spPr>
          <a:xfrm rot="5400000">
            <a:off x="9017068" y="2524303"/>
            <a:ext cx="345791" cy="112394"/>
          </a:xfrm>
          <a:prstGeom prst="triangle">
            <a:avLst/>
          </a:prstGeom>
          <a:solidFill>
            <a:srgbClr val="FFD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5B4D7968-204B-84C8-265F-299AF9E83487}"/>
              </a:ext>
            </a:extLst>
          </p:cNvPr>
          <p:cNvSpPr txBox="1"/>
          <p:nvPr/>
        </p:nvSpPr>
        <p:spPr>
          <a:xfrm>
            <a:off x="531272" y="3469692"/>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Total Registered Voters</a:t>
            </a:r>
            <a:endParaRPr lang="en-US" sz="1300" noProof="0" dirty="0">
              <a:latin typeface="Arial" panose="020B0604020202020204" pitchFamily="34" charset="0"/>
              <a:cs typeface="Arial" panose="020B0604020202020204" pitchFamily="34" charset="0"/>
            </a:endParaRPr>
          </a:p>
        </p:txBody>
      </p:sp>
      <p:sp>
        <p:nvSpPr>
          <p:cNvPr id="126" name="TextBox 125">
            <a:extLst>
              <a:ext uri="{FF2B5EF4-FFF2-40B4-BE49-F238E27FC236}">
                <a16:creationId xmlns:a16="http://schemas.microsoft.com/office/drawing/2014/main" id="{20795717-4800-2C45-F698-4C8F8B09DD1B}"/>
              </a:ext>
            </a:extLst>
          </p:cNvPr>
          <p:cNvSpPr txBox="1"/>
          <p:nvPr/>
        </p:nvSpPr>
        <p:spPr>
          <a:xfrm>
            <a:off x="531272" y="3914069"/>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 of Polling Locations</a:t>
            </a:r>
            <a:endParaRPr lang="en-US" sz="1300" noProof="0" dirty="0">
              <a:latin typeface="Arial" panose="020B0604020202020204" pitchFamily="34" charset="0"/>
              <a:cs typeface="Arial" panose="020B0604020202020204" pitchFamily="34" charset="0"/>
            </a:endParaRPr>
          </a:p>
        </p:txBody>
      </p:sp>
      <p:sp>
        <p:nvSpPr>
          <p:cNvPr id="127" name="TextBox 126">
            <a:extLst>
              <a:ext uri="{FF2B5EF4-FFF2-40B4-BE49-F238E27FC236}">
                <a16:creationId xmlns:a16="http://schemas.microsoft.com/office/drawing/2014/main" id="{613462C1-5B65-813E-C0CD-A0708C7A4CF0}"/>
              </a:ext>
            </a:extLst>
          </p:cNvPr>
          <p:cNvSpPr txBox="1"/>
          <p:nvPr/>
        </p:nvSpPr>
        <p:spPr>
          <a:xfrm>
            <a:off x="531272" y="4358446"/>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Towns Covered</a:t>
            </a:r>
            <a:endParaRPr lang="en-US" sz="1300" noProof="0" dirty="0">
              <a:latin typeface="Arial" panose="020B0604020202020204" pitchFamily="34" charset="0"/>
              <a:cs typeface="Arial" panose="020B0604020202020204" pitchFamily="34" charset="0"/>
            </a:endParaRPr>
          </a:p>
        </p:txBody>
      </p:sp>
      <p:sp>
        <p:nvSpPr>
          <p:cNvPr id="128" name="TextBox 127">
            <a:extLst>
              <a:ext uri="{FF2B5EF4-FFF2-40B4-BE49-F238E27FC236}">
                <a16:creationId xmlns:a16="http://schemas.microsoft.com/office/drawing/2014/main" id="{F66C8DC1-AF12-E710-7A2A-10EDE25C4CFB}"/>
              </a:ext>
            </a:extLst>
          </p:cNvPr>
          <p:cNvSpPr txBox="1"/>
          <p:nvPr/>
        </p:nvSpPr>
        <p:spPr>
          <a:xfrm>
            <a:off x="531272" y="4802823"/>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Voter Distribution</a:t>
            </a:r>
            <a:endParaRPr lang="en-US" sz="1300" noProof="0" dirty="0">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7E71B998-6BB0-2485-B23A-FD48EC1A9246}"/>
              </a:ext>
            </a:extLst>
          </p:cNvPr>
          <p:cNvSpPr txBox="1"/>
          <p:nvPr/>
        </p:nvSpPr>
        <p:spPr>
          <a:xfrm>
            <a:off x="531272" y="5247202"/>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Geographic Challenges</a:t>
            </a:r>
            <a:endParaRPr lang="en-US" sz="1300" noProof="0" dirty="0">
              <a:latin typeface="Arial" panose="020B0604020202020204" pitchFamily="34"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DB943476-960C-14A1-27F7-920085B1D850}"/>
              </a:ext>
            </a:extLst>
          </p:cNvPr>
          <p:cNvCxnSpPr>
            <a:cxnSpLocks/>
          </p:cNvCxnSpPr>
          <p:nvPr/>
        </p:nvCxnSpPr>
        <p:spPr>
          <a:xfrm>
            <a:off x="907453" y="3845769"/>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7BF078C-FDA3-719C-D838-C9F43553B75D}"/>
              </a:ext>
            </a:extLst>
          </p:cNvPr>
          <p:cNvCxnSpPr>
            <a:cxnSpLocks/>
          </p:cNvCxnSpPr>
          <p:nvPr/>
        </p:nvCxnSpPr>
        <p:spPr>
          <a:xfrm>
            <a:off x="907453" y="4290146"/>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A21D08F-4503-0D0E-4C88-4FF2F98D4905}"/>
              </a:ext>
            </a:extLst>
          </p:cNvPr>
          <p:cNvCxnSpPr>
            <a:cxnSpLocks/>
          </p:cNvCxnSpPr>
          <p:nvPr/>
        </p:nvCxnSpPr>
        <p:spPr>
          <a:xfrm>
            <a:off x="907453" y="4734523"/>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A94B5CB-B91F-F0D0-7C15-BA736C6F23DE}"/>
              </a:ext>
            </a:extLst>
          </p:cNvPr>
          <p:cNvCxnSpPr>
            <a:cxnSpLocks/>
          </p:cNvCxnSpPr>
          <p:nvPr/>
        </p:nvCxnSpPr>
        <p:spPr>
          <a:xfrm>
            <a:off x="907453" y="5178900"/>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8ED94290-8B46-C71B-1CBC-493EAC06486C}"/>
              </a:ext>
            </a:extLst>
          </p:cNvPr>
          <p:cNvGrpSpPr/>
          <p:nvPr/>
        </p:nvGrpSpPr>
        <p:grpSpPr>
          <a:xfrm>
            <a:off x="3417347" y="3469692"/>
            <a:ext cx="2471223" cy="2069898"/>
            <a:chOff x="531272" y="3606940"/>
            <a:chExt cx="2471223" cy="2069898"/>
          </a:xfrm>
        </p:grpSpPr>
        <p:sp>
          <p:nvSpPr>
            <p:cNvPr id="116" name="TextBox 115">
              <a:extLst>
                <a:ext uri="{FF2B5EF4-FFF2-40B4-BE49-F238E27FC236}">
                  <a16:creationId xmlns:a16="http://schemas.microsoft.com/office/drawing/2014/main" id="{2113FD04-9B15-2EF9-716B-803434571F75}"/>
                </a:ext>
              </a:extLst>
            </p:cNvPr>
            <p:cNvSpPr txBox="1"/>
            <p:nvPr/>
          </p:nvSpPr>
          <p:spPr>
            <a:xfrm>
              <a:off x="531272" y="3606940"/>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Current Check-in Process</a:t>
              </a:r>
              <a:endParaRPr lang="en-US" sz="1300" noProof="0"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6E94C472-3C78-B89F-2DD3-DAABC56001BF}"/>
                </a:ext>
              </a:extLst>
            </p:cNvPr>
            <p:cNvSpPr txBox="1"/>
            <p:nvPr/>
          </p:nvSpPr>
          <p:spPr>
            <a:xfrm>
              <a:off x="531272" y="4051317"/>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 of Stations per Location</a:t>
              </a:r>
              <a:endParaRPr lang="en-US" sz="1300" noProof="0" dirty="0">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A1C4A4DF-B4A3-9AE1-53E5-1DCE9C5CD9BA}"/>
                </a:ext>
              </a:extLst>
            </p:cNvPr>
            <p:cNvSpPr txBox="1"/>
            <p:nvPr/>
          </p:nvSpPr>
          <p:spPr>
            <a:xfrm>
              <a:off x="531272" y="4495694"/>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Signature Capture Method</a:t>
              </a:r>
              <a:endParaRPr lang="en-US" sz="1300" noProof="0" dirty="0">
                <a:latin typeface="Arial" panose="020B0604020202020204" pitchFamily="34" charset="0"/>
                <a:cs typeface="Arial" panose="020B0604020202020204" pitchFamily="34" charset="0"/>
              </a:endParaRPr>
            </a:p>
          </p:txBody>
        </p:sp>
        <p:sp>
          <p:nvSpPr>
            <p:cNvPr id="119" name="TextBox 118">
              <a:extLst>
                <a:ext uri="{FF2B5EF4-FFF2-40B4-BE49-F238E27FC236}">
                  <a16:creationId xmlns:a16="http://schemas.microsoft.com/office/drawing/2014/main" id="{C622CBD2-70BF-CB0F-68F6-6F8312335AE9}"/>
                </a:ext>
              </a:extLst>
            </p:cNvPr>
            <p:cNvSpPr txBox="1"/>
            <p:nvPr/>
          </p:nvSpPr>
          <p:spPr>
            <a:xfrm>
              <a:off x="531272" y="4940071"/>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Staffing Model</a:t>
              </a:r>
              <a:endParaRPr lang="en-US" sz="1300" noProof="0" dirty="0">
                <a:latin typeface="Arial" panose="020B0604020202020204" pitchFamily="34" charset="0"/>
                <a:cs typeface="Arial" panose="020B0604020202020204" pitchFamily="34" charset="0"/>
              </a:endParaRPr>
            </a:p>
          </p:txBody>
        </p:sp>
        <p:sp>
          <p:nvSpPr>
            <p:cNvPr id="120" name="TextBox 119">
              <a:extLst>
                <a:ext uri="{FF2B5EF4-FFF2-40B4-BE49-F238E27FC236}">
                  <a16:creationId xmlns:a16="http://schemas.microsoft.com/office/drawing/2014/main" id="{DBBD4F77-B718-D474-E764-0A3BAF5ADDFA}"/>
                </a:ext>
              </a:extLst>
            </p:cNvPr>
            <p:cNvSpPr txBox="1"/>
            <p:nvPr/>
          </p:nvSpPr>
          <p:spPr>
            <a:xfrm>
              <a:off x="531272" y="5384450"/>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Line Configuration</a:t>
              </a:r>
              <a:endParaRPr lang="en-US" sz="1300" noProof="0" dirty="0">
                <a:latin typeface="Arial" panose="020B0604020202020204"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E5ACBF33-1185-A8B7-4B14-1DCEF97A33F0}"/>
                </a:ext>
              </a:extLst>
            </p:cNvPr>
            <p:cNvCxnSpPr>
              <a:cxnSpLocks/>
            </p:cNvCxnSpPr>
            <p:nvPr/>
          </p:nvCxnSpPr>
          <p:spPr>
            <a:xfrm>
              <a:off x="907453" y="3983017"/>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6AD84AB-EE14-63FE-617B-B0F3AA7ED51E}"/>
                </a:ext>
              </a:extLst>
            </p:cNvPr>
            <p:cNvCxnSpPr>
              <a:cxnSpLocks/>
            </p:cNvCxnSpPr>
            <p:nvPr/>
          </p:nvCxnSpPr>
          <p:spPr>
            <a:xfrm>
              <a:off x="907453" y="4427394"/>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AAC0B55-A260-48F8-0CAF-AF5230FE15D1}"/>
                </a:ext>
              </a:extLst>
            </p:cNvPr>
            <p:cNvCxnSpPr>
              <a:cxnSpLocks/>
            </p:cNvCxnSpPr>
            <p:nvPr/>
          </p:nvCxnSpPr>
          <p:spPr>
            <a:xfrm>
              <a:off x="907453" y="4871771"/>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2A854CB-6E2D-D292-B964-07332044CFDC}"/>
                </a:ext>
              </a:extLst>
            </p:cNvPr>
            <p:cNvCxnSpPr>
              <a:cxnSpLocks/>
            </p:cNvCxnSpPr>
            <p:nvPr/>
          </p:nvCxnSpPr>
          <p:spPr>
            <a:xfrm>
              <a:off x="907453" y="5316148"/>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3DD2C564-0816-F67A-6B7F-42AD173B0A0B}"/>
              </a:ext>
            </a:extLst>
          </p:cNvPr>
          <p:cNvGrpSpPr/>
          <p:nvPr/>
        </p:nvGrpSpPr>
        <p:grpSpPr>
          <a:xfrm>
            <a:off x="6303422" y="3469692"/>
            <a:ext cx="2471223" cy="2069898"/>
            <a:chOff x="531272" y="3606940"/>
            <a:chExt cx="2471223" cy="2069898"/>
          </a:xfrm>
        </p:grpSpPr>
        <p:sp>
          <p:nvSpPr>
            <p:cNvPr id="107" name="TextBox 106">
              <a:extLst>
                <a:ext uri="{FF2B5EF4-FFF2-40B4-BE49-F238E27FC236}">
                  <a16:creationId xmlns:a16="http://schemas.microsoft.com/office/drawing/2014/main" id="{77A0DB95-155C-1AE0-5E06-C695A301FF8C}"/>
                </a:ext>
              </a:extLst>
            </p:cNvPr>
            <p:cNvSpPr txBox="1"/>
            <p:nvPr/>
          </p:nvSpPr>
          <p:spPr>
            <a:xfrm>
              <a:off x="531272" y="3606940"/>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County BOE(s)</a:t>
              </a:r>
              <a:endParaRPr lang="en-US" sz="1300" noProof="0" dirty="0">
                <a:latin typeface="Arial" panose="020B0604020202020204" pitchFamily="34" charset="0"/>
                <a:cs typeface="Arial" panose="020B0604020202020204" pitchFamily="34" charset="0"/>
              </a:endParaRPr>
            </a:p>
          </p:txBody>
        </p:sp>
        <p:sp>
          <p:nvSpPr>
            <p:cNvPr id="108" name="TextBox 107">
              <a:extLst>
                <a:ext uri="{FF2B5EF4-FFF2-40B4-BE49-F238E27FC236}">
                  <a16:creationId xmlns:a16="http://schemas.microsoft.com/office/drawing/2014/main" id="{E18ED138-E638-1741-0241-EE53ECD6A219}"/>
                </a:ext>
              </a:extLst>
            </p:cNvPr>
            <p:cNvSpPr txBox="1"/>
            <p:nvPr/>
          </p:nvSpPr>
          <p:spPr>
            <a:xfrm>
              <a:off x="531272" y="4051317"/>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Street File Availability</a:t>
              </a:r>
              <a:endParaRPr lang="en-US" sz="1300" noProof="0" dirty="0">
                <a:latin typeface="Arial" panose="020B0604020202020204" pitchFamily="34" charset="0"/>
                <a:cs typeface="Arial" panose="020B0604020202020204" pitchFamily="34" charset="0"/>
              </a:endParaRPr>
            </a:p>
          </p:txBody>
        </p:sp>
        <p:sp>
          <p:nvSpPr>
            <p:cNvPr id="109" name="TextBox 108">
              <a:extLst>
                <a:ext uri="{FF2B5EF4-FFF2-40B4-BE49-F238E27FC236}">
                  <a16:creationId xmlns:a16="http://schemas.microsoft.com/office/drawing/2014/main" id="{93E0CFB8-99A8-5CFE-71D5-C4816B80E506}"/>
                </a:ext>
              </a:extLst>
            </p:cNvPr>
            <p:cNvSpPr txBox="1"/>
            <p:nvPr/>
          </p:nvSpPr>
          <p:spPr>
            <a:xfrm>
              <a:off x="531272" y="4495694"/>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Update Frequency</a:t>
              </a:r>
              <a:endParaRPr lang="en-US" sz="1300" noProof="0" dirty="0">
                <a:latin typeface="Arial" panose="020B0604020202020204" pitchFamily="34" charset="0"/>
                <a:cs typeface="Arial" panose="020B0604020202020204" pitchFamily="34" charset="0"/>
              </a:endParaRPr>
            </a:p>
          </p:txBody>
        </p:sp>
        <p:sp>
          <p:nvSpPr>
            <p:cNvPr id="110" name="TextBox 109">
              <a:extLst>
                <a:ext uri="{FF2B5EF4-FFF2-40B4-BE49-F238E27FC236}">
                  <a16:creationId xmlns:a16="http://schemas.microsoft.com/office/drawing/2014/main" id="{79D197A0-D26F-8B69-B60E-6690E7EAA956}"/>
                </a:ext>
              </a:extLst>
            </p:cNvPr>
            <p:cNvSpPr txBox="1"/>
            <p:nvPr/>
          </p:nvSpPr>
          <p:spPr>
            <a:xfrm>
              <a:off x="531272" y="4940071"/>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Open vs. Personal</a:t>
              </a:r>
              <a:endParaRPr lang="en-US" sz="1300" noProof="0" dirty="0">
                <a:latin typeface="Arial" panose="020B0604020202020204" pitchFamily="34" charset="0"/>
                <a:cs typeface="Arial" panose="020B0604020202020204" pitchFamily="34" charset="0"/>
              </a:endParaRPr>
            </a:p>
          </p:txBody>
        </p:sp>
        <p:sp>
          <p:nvSpPr>
            <p:cNvPr id="111" name="TextBox 110">
              <a:extLst>
                <a:ext uri="{FF2B5EF4-FFF2-40B4-BE49-F238E27FC236}">
                  <a16:creationId xmlns:a16="http://schemas.microsoft.com/office/drawing/2014/main" id="{576ACB4D-CAEB-4399-8217-51DCAD95985C}"/>
                </a:ext>
              </a:extLst>
            </p:cNvPr>
            <p:cNvSpPr txBox="1"/>
            <p:nvPr/>
          </p:nvSpPr>
          <p:spPr>
            <a:xfrm>
              <a:off x="531272" y="5384450"/>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4-Year Voter History</a:t>
              </a:r>
              <a:endParaRPr lang="en-US" sz="1300" noProof="0" dirty="0">
                <a:latin typeface="Arial" panose="020B0604020202020204" pitchFamily="34"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4C40EFE2-20B4-D5A6-6C84-364CDB374C9F}"/>
                </a:ext>
              </a:extLst>
            </p:cNvPr>
            <p:cNvCxnSpPr>
              <a:cxnSpLocks/>
            </p:cNvCxnSpPr>
            <p:nvPr/>
          </p:nvCxnSpPr>
          <p:spPr>
            <a:xfrm>
              <a:off x="907453" y="3983017"/>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BD0A8C7-50D2-0395-FE8C-C3124077037D}"/>
                </a:ext>
              </a:extLst>
            </p:cNvPr>
            <p:cNvCxnSpPr>
              <a:cxnSpLocks/>
            </p:cNvCxnSpPr>
            <p:nvPr/>
          </p:nvCxnSpPr>
          <p:spPr>
            <a:xfrm>
              <a:off x="907453" y="4427394"/>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2FE2CE-C5C3-0BCD-F768-033FF32E1EE6}"/>
                </a:ext>
              </a:extLst>
            </p:cNvPr>
            <p:cNvCxnSpPr>
              <a:cxnSpLocks/>
            </p:cNvCxnSpPr>
            <p:nvPr/>
          </p:nvCxnSpPr>
          <p:spPr>
            <a:xfrm>
              <a:off x="907453" y="4871771"/>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ABE6575-088B-B58B-24B2-67FA4843049C}"/>
                </a:ext>
              </a:extLst>
            </p:cNvPr>
            <p:cNvCxnSpPr>
              <a:cxnSpLocks/>
            </p:cNvCxnSpPr>
            <p:nvPr/>
          </p:nvCxnSpPr>
          <p:spPr>
            <a:xfrm>
              <a:off x="907453" y="5316148"/>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8" name="TextBox 97">
            <a:extLst>
              <a:ext uri="{FF2B5EF4-FFF2-40B4-BE49-F238E27FC236}">
                <a16:creationId xmlns:a16="http://schemas.microsoft.com/office/drawing/2014/main" id="{323AE9DC-7529-6ABD-94CD-C17263873572}"/>
              </a:ext>
            </a:extLst>
          </p:cNvPr>
          <p:cNvSpPr txBox="1"/>
          <p:nvPr/>
        </p:nvSpPr>
        <p:spPr>
          <a:xfrm>
            <a:off x="9189498" y="3469692"/>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Absentee Voting Process</a:t>
            </a:r>
            <a:endParaRPr lang="en-US" sz="1300" noProof="0" dirty="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842AB0D3-F615-B260-C754-9494FECC403F}"/>
              </a:ext>
            </a:extLst>
          </p:cNvPr>
          <p:cNvSpPr txBox="1"/>
          <p:nvPr/>
        </p:nvSpPr>
        <p:spPr>
          <a:xfrm>
            <a:off x="9189498" y="3914069"/>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Label Generation</a:t>
            </a:r>
            <a:endParaRPr lang="en-US" sz="1300" noProof="0" dirty="0">
              <a:latin typeface="Arial" panose="020B0604020202020204" pitchFamily="34" charset="0"/>
              <a:cs typeface="Arial" panose="020B0604020202020204" pitchFamily="34" charset="0"/>
            </a:endParaRPr>
          </a:p>
        </p:txBody>
      </p:sp>
      <p:sp>
        <p:nvSpPr>
          <p:cNvPr id="100" name="TextBox 99">
            <a:extLst>
              <a:ext uri="{FF2B5EF4-FFF2-40B4-BE49-F238E27FC236}">
                <a16:creationId xmlns:a16="http://schemas.microsoft.com/office/drawing/2014/main" id="{0A15B885-F008-96B0-F072-C29CE9C36E9C}"/>
              </a:ext>
            </a:extLst>
          </p:cNvPr>
          <p:cNvSpPr txBox="1"/>
          <p:nvPr/>
        </p:nvSpPr>
        <p:spPr>
          <a:xfrm>
            <a:off x="9189498" y="4358446"/>
            <a:ext cx="2716749"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Military/Permanently Disabled</a:t>
            </a:r>
            <a:endParaRPr lang="en-US" sz="1300" noProof="0" dirty="0">
              <a:latin typeface="Arial" panose="020B0604020202020204" pitchFamily="34" charset="0"/>
              <a:cs typeface="Arial" panose="020B0604020202020204" pitchFamily="34" charset="0"/>
            </a:endParaRPr>
          </a:p>
        </p:txBody>
      </p:sp>
      <p:sp>
        <p:nvSpPr>
          <p:cNvPr id="101" name="TextBox 100">
            <a:extLst>
              <a:ext uri="{FF2B5EF4-FFF2-40B4-BE49-F238E27FC236}">
                <a16:creationId xmlns:a16="http://schemas.microsoft.com/office/drawing/2014/main" id="{2950047C-2EA9-0674-DB31-E895348814C2}"/>
              </a:ext>
            </a:extLst>
          </p:cNvPr>
          <p:cNvSpPr txBox="1"/>
          <p:nvPr/>
        </p:nvSpPr>
        <p:spPr>
          <a:xfrm>
            <a:off x="9189498" y="4802823"/>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Ballot Reconciliation</a:t>
            </a:r>
            <a:endParaRPr lang="en-US" sz="1300" noProof="0" dirty="0">
              <a:latin typeface="Arial" panose="020B0604020202020204" pitchFamily="34" charset="0"/>
              <a:cs typeface="Arial" panose="020B0604020202020204" pitchFamily="34" charset="0"/>
            </a:endParaRPr>
          </a:p>
        </p:txBody>
      </p:sp>
      <p:sp>
        <p:nvSpPr>
          <p:cNvPr id="102" name="TextBox 101">
            <a:extLst>
              <a:ext uri="{FF2B5EF4-FFF2-40B4-BE49-F238E27FC236}">
                <a16:creationId xmlns:a16="http://schemas.microsoft.com/office/drawing/2014/main" id="{5B4AF92F-1010-05EA-4B5C-CD71EDE5C718}"/>
              </a:ext>
            </a:extLst>
          </p:cNvPr>
          <p:cNvSpPr txBox="1"/>
          <p:nvPr/>
        </p:nvSpPr>
        <p:spPr>
          <a:xfrm>
            <a:off x="9189498" y="5247202"/>
            <a:ext cx="2471223" cy="292388"/>
          </a:xfrm>
          <a:prstGeom prst="rect">
            <a:avLst/>
          </a:prstGeom>
          <a:noFill/>
        </p:spPr>
        <p:txBody>
          <a:bodyPr wrap="square">
            <a:spAutoFit/>
          </a:bodyPr>
          <a:lstStyle/>
          <a:p>
            <a:pPr marL="285750" indent="-285750">
              <a:buFont typeface="Arial" panose="020B0604020202020204" pitchFamily="34" charset="0"/>
              <a:buChar char="•"/>
            </a:pPr>
            <a:r>
              <a:rPr lang="en-US" sz="1300" noProof="0" dirty="0">
                <a:solidFill>
                  <a:schemeClr val="tx1"/>
                </a:solidFill>
                <a:latin typeface="Arial" panose="020B0604020202020204" pitchFamily="34" charset="0"/>
                <a:cs typeface="Arial" panose="020B0604020202020204" pitchFamily="34" charset="0"/>
              </a:rPr>
              <a:t>Early Voting</a:t>
            </a:r>
            <a:endParaRPr lang="en-US" sz="1300" noProof="0" dirty="0">
              <a:latin typeface="Arial" panose="020B0604020202020204" pitchFamily="34" charset="0"/>
              <a:cs typeface="Arial" panose="020B0604020202020204" pitchFamily="34" charset="0"/>
            </a:endParaRPr>
          </a:p>
        </p:txBody>
      </p:sp>
      <p:cxnSp>
        <p:nvCxnSpPr>
          <p:cNvPr id="103" name="Straight Connector 102">
            <a:extLst>
              <a:ext uri="{FF2B5EF4-FFF2-40B4-BE49-F238E27FC236}">
                <a16:creationId xmlns:a16="http://schemas.microsoft.com/office/drawing/2014/main" id="{87AE8D63-4D12-917D-F3D1-179E68CD7E42}"/>
              </a:ext>
            </a:extLst>
          </p:cNvPr>
          <p:cNvCxnSpPr>
            <a:cxnSpLocks/>
          </p:cNvCxnSpPr>
          <p:nvPr/>
        </p:nvCxnSpPr>
        <p:spPr>
          <a:xfrm>
            <a:off x="9565679" y="3845769"/>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57CC5DB-23D5-E87E-8B6B-92EF0C22D2BE}"/>
              </a:ext>
            </a:extLst>
          </p:cNvPr>
          <p:cNvCxnSpPr>
            <a:cxnSpLocks/>
          </p:cNvCxnSpPr>
          <p:nvPr/>
        </p:nvCxnSpPr>
        <p:spPr>
          <a:xfrm>
            <a:off x="9565679" y="4290146"/>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5AC4709-BB91-85FA-B76A-6A700795E37D}"/>
              </a:ext>
            </a:extLst>
          </p:cNvPr>
          <p:cNvCxnSpPr>
            <a:cxnSpLocks/>
          </p:cNvCxnSpPr>
          <p:nvPr/>
        </p:nvCxnSpPr>
        <p:spPr>
          <a:xfrm>
            <a:off x="9565679" y="4734523"/>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ED69613-65B3-FCE6-81A4-841C6E9E1435}"/>
              </a:ext>
            </a:extLst>
          </p:cNvPr>
          <p:cNvCxnSpPr>
            <a:cxnSpLocks/>
          </p:cNvCxnSpPr>
          <p:nvPr/>
        </p:nvCxnSpPr>
        <p:spPr>
          <a:xfrm>
            <a:off x="9565679" y="5178900"/>
            <a:ext cx="20950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9A8EC3B2-4C82-9407-475D-4C4AF088708D}"/>
              </a:ext>
            </a:extLst>
          </p:cNvPr>
          <p:cNvSpPr/>
          <p:nvPr/>
        </p:nvSpPr>
        <p:spPr>
          <a:xfrm>
            <a:off x="7247660" y="1187155"/>
            <a:ext cx="582520" cy="582520"/>
          </a:xfrm>
          <a:prstGeom prst="ellipse">
            <a:avLst/>
          </a:prstGeom>
          <a:solidFill>
            <a:srgbClr val="00507F"/>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3" name="Oval 72">
            <a:extLst>
              <a:ext uri="{FF2B5EF4-FFF2-40B4-BE49-F238E27FC236}">
                <a16:creationId xmlns:a16="http://schemas.microsoft.com/office/drawing/2014/main" id="{1C5740A1-8DF6-D16F-2DF5-A0748EE10FD4}"/>
              </a:ext>
            </a:extLst>
          </p:cNvPr>
          <p:cNvSpPr/>
          <p:nvPr/>
        </p:nvSpPr>
        <p:spPr>
          <a:xfrm>
            <a:off x="10133498" y="1187155"/>
            <a:ext cx="582520" cy="582520"/>
          </a:xfrm>
          <a:prstGeom prst="ellipse">
            <a:avLst/>
          </a:prstGeom>
          <a:solidFill>
            <a:srgbClr val="00A896"/>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43" name="Graphic 142" descr="Open envelope with solid fill">
            <a:extLst>
              <a:ext uri="{FF2B5EF4-FFF2-40B4-BE49-F238E27FC236}">
                <a16:creationId xmlns:a16="http://schemas.microsoft.com/office/drawing/2014/main" id="{36004033-AA8B-8E4C-3E46-114A3D559D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4300" y="1207477"/>
            <a:ext cx="480917" cy="480917"/>
          </a:xfrm>
          <a:prstGeom prst="rect">
            <a:avLst/>
          </a:prstGeom>
        </p:spPr>
      </p:pic>
      <p:pic>
        <p:nvPicPr>
          <p:cNvPr id="145" name="Graphic 144" descr="Download from cloud outline">
            <a:extLst>
              <a:ext uri="{FF2B5EF4-FFF2-40B4-BE49-F238E27FC236}">
                <a16:creationId xmlns:a16="http://schemas.microsoft.com/office/drawing/2014/main" id="{54A305F2-4BB1-3069-3D3E-BC09E6FCCD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55034" y="1194529"/>
            <a:ext cx="567772" cy="567772"/>
          </a:xfrm>
          <a:prstGeom prst="rect">
            <a:avLst/>
          </a:prstGeom>
        </p:spPr>
      </p:pic>
      <p:sp>
        <p:nvSpPr>
          <p:cNvPr id="71" name="Oval 70">
            <a:extLst>
              <a:ext uri="{FF2B5EF4-FFF2-40B4-BE49-F238E27FC236}">
                <a16:creationId xmlns:a16="http://schemas.microsoft.com/office/drawing/2014/main" id="{8B7DFADE-5634-4CC4-6975-57D5337D124B}"/>
              </a:ext>
            </a:extLst>
          </p:cNvPr>
          <p:cNvSpPr/>
          <p:nvPr/>
        </p:nvSpPr>
        <p:spPr>
          <a:xfrm>
            <a:off x="4361821" y="1187155"/>
            <a:ext cx="582520" cy="582520"/>
          </a:xfrm>
          <a:prstGeom prst="ellipse">
            <a:avLst/>
          </a:prstGeom>
          <a:solidFill>
            <a:srgbClr val="005FAF"/>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47" name="Graphic 146" descr="Employee badge outline">
            <a:extLst>
              <a:ext uri="{FF2B5EF4-FFF2-40B4-BE49-F238E27FC236}">
                <a16:creationId xmlns:a16="http://schemas.microsoft.com/office/drawing/2014/main" id="{465A84FA-1A2A-A512-7976-EE1D66CE6D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9195" y="1156429"/>
            <a:ext cx="567772" cy="567772"/>
          </a:xfrm>
          <a:prstGeom prst="rect">
            <a:avLst/>
          </a:prstGeom>
        </p:spPr>
      </p:pic>
      <p:grpSp>
        <p:nvGrpSpPr>
          <p:cNvPr id="150" name="Group 149">
            <a:extLst>
              <a:ext uri="{FF2B5EF4-FFF2-40B4-BE49-F238E27FC236}">
                <a16:creationId xmlns:a16="http://schemas.microsoft.com/office/drawing/2014/main" id="{F379F57C-CF7C-8C1F-2A3D-B961D73E2855}"/>
              </a:ext>
            </a:extLst>
          </p:cNvPr>
          <p:cNvGrpSpPr/>
          <p:nvPr/>
        </p:nvGrpSpPr>
        <p:grpSpPr>
          <a:xfrm>
            <a:off x="1475625" y="1187155"/>
            <a:ext cx="582520" cy="582520"/>
            <a:chOff x="1475625" y="1129120"/>
            <a:chExt cx="582520" cy="582520"/>
          </a:xfrm>
        </p:grpSpPr>
        <p:sp>
          <p:nvSpPr>
            <p:cNvPr id="70" name="Oval 69">
              <a:extLst>
                <a:ext uri="{FF2B5EF4-FFF2-40B4-BE49-F238E27FC236}">
                  <a16:creationId xmlns:a16="http://schemas.microsoft.com/office/drawing/2014/main" id="{1F3653FE-9100-A27E-AD4D-3EE0EA8ADDC7}"/>
                </a:ext>
              </a:extLst>
            </p:cNvPr>
            <p:cNvSpPr/>
            <p:nvPr/>
          </p:nvSpPr>
          <p:spPr>
            <a:xfrm>
              <a:off x="1475625" y="1129120"/>
              <a:ext cx="582520" cy="582520"/>
            </a:xfrm>
            <a:prstGeom prst="ellipse">
              <a:avLst/>
            </a:prstGeom>
            <a:solidFill>
              <a:srgbClr val="2E7FF5"/>
            </a:solidFill>
            <a:ln>
              <a:noFill/>
            </a:ln>
            <a:effectLst>
              <a:outerShdw blurRad="101600" dist="38100" dir="270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49" name="Graphic 148" descr="Users with solid fill">
              <a:extLst>
                <a:ext uri="{FF2B5EF4-FFF2-40B4-BE49-F238E27FC236}">
                  <a16:creationId xmlns:a16="http://schemas.microsoft.com/office/drawing/2014/main" id="{5314A5E8-306D-E4E0-B802-EDFBC9E560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76701" y="1129600"/>
              <a:ext cx="580368" cy="580368"/>
            </a:xfrm>
            <a:prstGeom prst="rect">
              <a:avLst/>
            </a:prstGeom>
          </p:spPr>
        </p:pic>
      </p:grpSp>
      <p:sp>
        <p:nvSpPr>
          <p:cNvPr id="6" name="Rectangle 5">
            <a:extLst>
              <a:ext uri="{FF2B5EF4-FFF2-40B4-BE49-F238E27FC236}">
                <a16:creationId xmlns:a16="http://schemas.microsoft.com/office/drawing/2014/main" id="{331D6157-31C4-B221-B819-5C8583B0CE57}"/>
              </a:ext>
            </a:extLst>
          </p:cNvPr>
          <p:cNvSpPr/>
          <p:nvPr/>
        </p:nvSpPr>
        <p:spPr>
          <a:xfrm>
            <a:off x="7590965" y="0"/>
            <a:ext cx="4601035" cy="567772"/>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b="1" dirty="0">
                <a:solidFill>
                  <a:srgbClr val="C00000"/>
                </a:solidFill>
                <a:latin typeface="Arial" panose="020B0604020202020204" pitchFamily="34" charset="0"/>
                <a:cs typeface="Arial" panose="020B0604020202020204" pitchFamily="34" charset="0"/>
              </a:rPr>
              <a:t>[Confirm data needed to produce a quote and start a conversion]</a:t>
            </a:r>
          </a:p>
        </p:txBody>
      </p:sp>
    </p:spTree>
    <p:extLst>
      <p:ext uri="{BB962C8B-B14F-4D97-AF65-F5344CB8AC3E}">
        <p14:creationId xmlns:p14="http://schemas.microsoft.com/office/powerpoint/2010/main" val="3016310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10E94D-FB38-5611-F4D9-5D8F23DB2D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796627-0A2B-7F6F-2E72-F6DEF58CB4AF}"/>
              </a:ext>
            </a:extLst>
          </p:cNvPr>
          <p:cNvSpPr>
            <a:spLocks noGrp="1"/>
          </p:cNvSpPr>
          <p:nvPr>
            <p:ph type="sldNum" sz="quarter" idx="4"/>
          </p:nvPr>
        </p:nvSpPr>
        <p:spPr/>
        <p:txBody>
          <a:bodyPr/>
          <a:lstStyle/>
          <a:p>
            <a:fld id="{BE1867B5-C1A1-46CF-9517-8DF7752C1DA6}" type="slidenum">
              <a:rPr lang="en-US" smtClean="0"/>
              <a:pPr/>
              <a:t>27</a:t>
            </a:fld>
            <a:endParaRPr lang="en-US"/>
          </a:p>
        </p:txBody>
      </p:sp>
      <p:sp>
        <p:nvSpPr>
          <p:cNvPr id="3" name="Text Placeholder 2">
            <a:extLst>
              <a:ext uri="{FF2B5EF4-FFF2-40B4-BE49-F238E27FC236}">
                <a16:creationId xmlns:a16="http://schemas.microsoft.com/office/drawing/2014/main" id="{56DEC39B-F9C5-A9A7-EAF8-406C142EBC03}"/>
              </a:ext>
            </a:extLst>
          </p:cNvPr>
          <p:cNvSpPr>
            <a:spLocks noGrp="1"/>
          </p:cNvSpPr>
          <p:nvPr>
            <p:ph type="body" sz="quarter" idx="10"/>
          </p:nvPr>
        </p:nvSpPr>
        <p:spPr/>
        <p:txBody>
          <a:bodyPr/>
          <a:lstStyle/>
          <a:p>
            <a:r>
              <a:rPr lang="en-US" dirty="0"/>
              <a:t>(1) Book Breakout mode enables poll workers to assign voters to an eBook by their last name to ensure voters cannot vote multiple times at the same location (details provided on the next slide).</a:t>
            </a:r>
          </a:p>
        </p:txBody>
      </p:sp>
      <p:sp>
        <p:nvSpPr>
          <p:cNvPr id="4" name="Text Placeholder 3">
            <a:extLst>
              <a:ext uri="{FF2B5EF4-FFF2-40B4-BE49-F238E27FC236}">
                <a16:creationId xmlns:a16="http://schemas.microsoft.com/office/drawing/2014/main" id="{1D16E5C1-2554-7CF9-E535-60676BC5F398}"/>
              </a:ext>
            </a:extLst>
          </p:cNvPr>
          <p:cNvSpPr>
            <a:spLocks noGrp="1"/>
          </p:cNvSpPr>
          <p:nvPr>
            <p:ph type="body" sz="quarter" idx="11"/>
          </p:nvPr>
        </p:nvSpPr>
        <p:spPr/>
        <p:txBody>
          <a:bodyPr/>
          <a:lstStyle/>
          <a:p>
            <a:r>
              <a:rPr lang="en-US" dirty="0"/>
              <a:t>Seamless Elections Start with Bold</a:t>
            </a:r>
          </a:p>
        </p:txBody>
      </p:sp>
      <p:sp>
        <p:nvSpPr>
          <p:cNvPr id="5" name="Text Placeholder 4">
            <a:extLst>
              <a:ext uri="{FF2B5EF4-FFF2-40B4-BE49-F238E27FC236}">
                <a16:creationId xmlns:a16="http://schemas.microsoft.com/office/drawing/2014/main" id="{D8D3BE6C-F93A-0643-3EA7-EEC4E73C500B}"/>
              </a:ext>
            </a:extLst>
          </p:cNvPr>
          <p:cNvSpPr>
            <a:spLocks noGrp="1"/>
          </p:cNvSpPr>
          <p:nvPr>
            <p:ph type="body" sz="quarter" idx="12"/>
          </p:nvPr>
        </p:nvSpPr>
        <p:spPr/>
        <p:txBody>
          <a:bodyPr/>
          <a:lstStyle/>
          <a:p>
            <a:r>
              <a:rPr lang="en-US" sz="1400" i="1" dirty="0">
                <a:solidFill>
                  <a:srgbClr val="2E7FF5"/>
                </a:solidFill>
                <a:effectLst/>
              </a:rPr>
              <a:t>Bold keeps your election on track every step of the way</a:t>
            </a:r>
            <a:endParaRPr lang="en-US" dirty="0"/>
          </a:p>
        </p:txBody>
      </p:sp>
      <p:sp>
        <p:nvSpPr>
          <p:cNvPr id="6" name="Content Placeholder 5">
            <a:extLst>
              <a:ext uri="{FF2B5EF4-FFF2-40B4-BE49-F238E27FC236}">
                <a16:creationId xmlns:a16="http://schemas.microsoft.com/office/drawing/2014/main" id="{3AB087E4-56B1-475A-DB6C-290C8EAE797B}"/>
              </a:ext>
            </a:extLst>
          </p:cNvPr>
          <p:cNvSpPr>
            <a:spLocks noGrp="1"/>
          </p:cNvSpPr>
          <p:nvPr>
            <p:ph sz="quarter" idx="19"/>
          </p:nvPr>
        </p:nvSpPr>
        <p:spPr>
          <a:xfrm>
            <a:off x="381000" y="999197"/>
            <a:ext cx="7537716" cy="320040"/>
          </a:xfrm>
        </p:spPr>
        <p:txBody>
          <a:bodyPr/>
          <a:lstStyle/>
          <a:p>
            <a:r>
              <a:rPr lang="en-US" dirty="0"/>
              <a:t>Pre-Election Workflow</a:t>
            </a:r>
          </a:p>
        </p:txBody>
      </p:sp>
      <p:sp>
        <p:nvSpPr>
          <p:cNvPr id="8" name="Content Placeholder 7">
            <a:extLst>
              <a:ext uri="{FF2B5EF4-FFF2-40B4-BE49-F238E27FC236}">
                <a16:creationId xmlns:a16="http://schemas.microsoft.com/office/drawing/2014/main" id="{3B94540E-A8D0-DDFB-F975-348D12B57C6C}"/>
              </a:ext>
            </a:extLst>
          </p:cNvPr>
          <p:cNvSpPr>
            <a:spLocks noGrp="1"/>
          </p:cNvSpPr>
          <p:nvPr>
            <p:ph sz="quarter" idx="21"/>
          </p:nvPr>
        </p:nvSpPr>
        <p:spPr>
          <a:xfrm>
            <a:off x="8165570" y="999197"/>
            <a:ext cx="3645430" cy="320040"/>
          </a:xfrm>
        </p:spPr>
        <p:txBody>
          <a:bodyPr/>
          <a:lstStyle/>
          <a:p>
            <a:r>
              <a:rPr lang="en-US" dirty="0"/>
              <a:t>Election Day (Connected)</a:t>
            </a:r>
          </a:p>
        </p:txBody>
      </p:sp>
      <p:cxnSp>
        <p:nvCxnSpPr>
          <p:cNvPr id="11" name="Straight Connector 10">
            <a:extLst>
              <a:ext uri="{FF2B5EF4-FFF2-40B4-BE49-F238E27FC236}">
                <a16:creationId xmlns:a16="http://schemas.microsoft.com/office/drawing/2014/main" id="{B5C8E4AC-0864-5BC0-5D2C-99521FAA92B9}"/>
              </a:ext>
            </a:extLst>
          </p:cNvPr>
          <p:cNvCxnSpPr>
            <a:cxnSpLocks/>
          </p:cNvCxnSpPr>
          <p:nvPr/>
        </p:nvCxnSpPr>
        <p:spPr>
          <a:xfrm>
            <a:off x="1029396" y="1586230"/>
            <a:ext cx="6155360" cy="0"/>
          </a:xfrm>
          <a:prstGeom prst="line">
            <a:avLst/>
          </a:prstGeom>
          <a:ln w="1270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971254C-DDB6-C1D8-BA83-028533CD6DC7}"/>
              </a:ext>
            </a:extLst>
          </p:cNvPr>
          <p:cNvGrpSpPr/>
          <p:nvPr/>
        </p:nvGrpSpPr>
        <p:grpSpPr>
          <a:xfrm>
            <a:off x="1029396" y="1586230"/>
            <a:ext cx="6579430" cy="848142"/>
            <a:chOff x="2942772" y="1625600"/>
            <a:chExt cx="7543799" cy="972457"/>
          </a:xfrm>
        </p:grpSpPr>
        <p:cxnSp>
          <p:nvCxnSpPr>
            <p:cNvPr id="50" name="Straight Connector 49">
              <a:extLst>
                <a:ext uri="{FF2B5EF4-FFF2-40B4-BE49-F238E27FC236}">
                  <a16:creationId xmlns:a16="http://schemas.microsoft.com/office/drawing/2014/main" id="{D220A3B8-693B-7626-25F5-13DA6C15FCA8}"/>
                </a:ext>
              </a:extLst>
            </p:cNvPr>
            <p:cNvCxnSpPr/>
            <p:nvPr/>
          </p:nvCxnSpPr>
          <p:spPr>
            <a:xfrm>
              <a:off x="2942772" y="2598057"/>
              <a:ext cx="70575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Arc 50">
              <a:extLst>
                <a:ext uri="{FF2B5EF4-FFF2-40B4-BE49-F238E27FC236}">
                  <a16:creationId xmlns:a16="http://schemas.microsoft.com/office/drawing/2014/main" id="{F910FDCE-5B61-30B3-7F1E-6ACFD64BED56}"/>
                </a:ext>
              </a:extLst>
            </p:cNvPr>
            <p:cNvSpPr/>
            <p:nvPr/>
          </p:nvSpPr>
          <p:spPr>
            <a:xfrm>
              <a:off x="9514114" y="1625600"/>
              <a:ext cx="972457" cy="972457"/>
            </a:xfrm>
            <a:prstGeom prst="arc">
              <a:avLst>
                <a:gd name="adj1" fmla="val 16200000"/>
                <a:gd name="adj2" fmla="val 554651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EB13CB0A-6218-E4E6-134B-1F055DF6895F}"/>
              </a:ext>
            </a:extLst>
          </p:cNvPr>
          <p:cNvGrpSpPr/>
          <p:nvPr/>
        </p:nvGrpSpPr>
        <p:grpSpPr>
          <a:xfrm flipH="1">
            <a:off x="605325" y="2434372"/>
            <a:ext cx="6579431" cy="848142"/>
            <a:chOff x="2942772" y="1625600"/>
            <a:chExt cx="7543799" cy="972457"/>
          </a:xfrm>
        </p:grpSpPr>
        <p:cxnSp>
          <p:nvCxnSpPr>
            <p:cNvPr id="48" name="Straight Connector 47">
              <a:extLst>
                <a:ext uri="{FF2B5EF4-FFF2-40B4-BE49-F238E27FC236}">
                  <a16:creationId xmlns:a16="http://schemas.microsoft.com/office/drawing/2014/main" id="{B593F969-22EB-032F-93B8-4F1751CC408E}"/>
                </a:ext>
              </a:extLst>
            </p:cNvPr>
            <p:cNvCxnSpPr/>
            <p:nvPr/>
          </p:nvCxnSpPr>
          <p:spPr>
            <a:xfrm>
              <a:off x="2942772" y="2598057"/>
              <a:ext cx="705757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Arc 48">
              <a:extLst>
                <a:ext uri="{FF2B5EF4-FFF2-40B4-BE49-F238E27FC236}">
                  <a16:creationId xmlns:a16="http://schemas.microsoft.com/office/drawing/2014/main" id="{D57E506C-6914-B548-D649-61CE44BC6382}"/>
                </a:ext>
              </a:extLst>
            </p:cNvPr>
            <p:cNvSpPr/>
            <p:nvPr/>
          </p:nvSpPr>
          <p:spPr>
            <a:xfrm>
              <a:off x="9514114" y="1625600"/>
              <a:ext cx="972457" cy="972457"/>
            </a:xfrm>
            <a:prstGeom prst="arc">
              <a:avLst>
                <a:gd name="adj1" fmla="val 16200000"/>
                <a:gd name="adj2" fmla="val 554651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26702552-AE88-02FD-E73E-B6EA09087F62}"/>
              </a:ext>
            </a:extLst>
          </p:cNvPr>
          <p:cNvGrpSpPr/>
          <p:nvPr/>
        </p:nvGrpSpPr>
        <p:grpSpPr>
          <a:xfrm>
            <a:off x="1029396" y="3282514"/>
            <a:ext cx="6579431" cy="848142"/>
            <a:chOff x="2942772" y="1625600"/>
            <a:chExt cx="7543799" cy="972457"/>
          </a:xfrm>
        </p:grpSpPr>
        <p:cxnSp>
          <p:nvCxnSpPr>
            <p:cNvPr id="46" name="Straight Connector 45">
              <a:extLst>
                <a:ext uri="{FF2B5EF4-FFF2-40B4-BE49-F238E27FC236}">
                  <a16:creationId xmlns:a16="http://schemas.microsoft.com/office/drawing/2014/main" id="{81B1E934-71F3-64E7-E910-84B9EBA8ED12}"/>
                </a:ext>
              </a:extLst>
            </p:cNvPr>
            <p:cNvCxnSpPr/>
            <p:nvPr/>
          </p:nvCxnSpPr>
          <p:spPr>
            <a:xfrm>
              <a:off x="2942772" y="2598057"/>
              <a:ext cx="705757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Arc 46">
              <a:extLst>
                <a:ext uri="{FF2B5EF4-FFF2-40B4-BE49-F238E27FC236}">
                  <a16:creationId xmlns:a16="http://schemas.microsoft.com/office/drawing/2014/main" id="{73C413E5-AD60-8F2A-80E8-8838BE95CB1A}"/>
                </a:ext>
              </a:extLst>
            </p:cNvPr>
            <p:cNvSpPr/>
            <p:nvPr/>
          </p:nvSpPr>
          <p:spPr>
            <a:xfrm>
              <a:off x="9514114" y="1625600"/>
              <a:ext cx="972457" cy="972457"/>
            </a:xfrm>
            <a:prstGeom prst="arc">
              <a:avLst>
                <a:gd name="adj1" fmla="val 16200000"/>
                <a:gd name="adj2" fmla="val 554651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C5501113-7498-FD16-B069-84BFDD22EBDF}"/>
              </a:ext>
            </a:extLst>
          </p:cNvPr>
          <p:cNvGrpSpPr/>
          <p:nvPr/>
        </p:nvGrpSpPr>
        <p:grpSpPr>
          <a:xfrm flipH="1">
            <a:off x="605325" y="4130654"/>
            <a:ext cx="6579431" cy="848142"/>
            <a:chOff x="2942772" y="1625600"/>
            <a:chExt cx="7543799" cy="972457"/>
          </a:xfrm>
        </p:grpSpPr>
        <p:cxnSp>
          <p:nvCxnSpPr>
            <p:cNvPr id="44" name="Straight Connector 43">
              <a:extLst>
                <a:ext uri="{FF2B5EF4-FFF2-40B4-BE49-F238E27FC236}">
                  <a16:creationId xmlns:a16="http://schemas.microsoft.com/office/drawing/2014/main" id="{11F3917F-02EC-4653-A8CC-F1F728E0E6BB}"/>
                </a:ext>
              </a:extLst>
            </p:cNvPr>
            <p:cNvCxnSpPr/>
            <p:nvPr/>
          </p:nvCxnSpPr>
          <p:spPr>
            <a:xfrm>
              <a:off x="2942772" y="2598057"/>
              <a:ext cx="705757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Arc 44">
              <a:extLst>
                <a:ext uri="{FF2B5EF4-FFF2-40B4-BE49-F238E27FC236}">
                  <a16:creationId xmlns:a16="http://schemas.microsoft.com/office/drawing/2014/main" id="{E08C20B0-CB05-5DDC-1CA7-2D61AAB4805F}"/>
                </a:ext>
              </a:extLst>
            </p:cNvPr>
            <p:cNvSpPr/>
            <p:nvPr/>
          </p:nvSpPr>
          <p:spPr>
            <a:xfrm>
              <a:off x="9514114" y="1625600"/>
              <a:ext cx="972457" cy="972457"/>
            </a:xfrm>
            <a:prstGeom prst="arc">
              <a:avLst>
                <a:gd name="adj1" fmla="val 16200000"/>
                <a:gd name="adj2" fmla="val 554651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CE324D47-4748-6736-2F9C-F407A8F09156}"/>
              </a:ext>
            </a:extLst>
          </p:cNvPr>
          <p:cNvGrpSpPr/>
          <p:nvPr/>
        </p:nvGrpSpPr>
        <p:grpSpPr>
          <a:xfrm>
            <a:off x="1029396" y="4978796"/>
            <a:ext cx="6579431" cy="848142"/>
            <a:chOff x="2942772" y="1625600"/>
            <a:chExt cx="7543799" cy="972457"/>
          </a:xfrm>
        </p:grpSpPr>
        <p:cxnSp>
          <p:nvCxnSpPr>
            <p:cNvPr id="42" name="Straight Connector 41">
              <a:extLst>
                <a:ext uri="{FF2B5EF4-FFF2-40B4-BE49-F238E27FC236}">
                  <a16:creationId xmlns:a16="http://schemas.microsoft.com/office/drawing/2014/main" id="{EEDD1747-F41A-2585-6D34-10AE6B9A4EE6}"/>
                </a:ext>
              </a:extLst>
            </p:cNvPr>
            <p:cNvCxnSpPr>
              <a:cxnSpLocks/>
            </p:cNvCxnSpPr>
            <p:nvPr/>
          </p:nvCxnSpPr>
          <p:spPr>
            <a:xfrm>
              <a:off x="2942772" y="2598057"/>
              <a:ext cx="7057571" cy="0"/>
            </a:xfrm>
            <a:prstGeom prst="line">
              <a:avLst/>
            </a:prstGeom>
            <a:ln w="1270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FB13AFF2-0797-258C-7721-451480CF68E5}"/>
                </a:ext>
              </a:extLst>
            </p:cNvPr>
            <p:cNvSpPr/>
            <p:nvPr/>
          </p:nvSpPr>
          <p:spPr>
            <a:xfrm>
              <a:off x="9514114" y="1625600"/>
              <a:ext cx="972457" cy="972457"/>
            </a:xfrm>
            <a:prstGeom prst="arc">
              <a:avLst>
                <a:gd name="adj1" fmla="val 16200000"/>
                <a:gd name="adj2" fmla="val 554651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7F7D4E34-5D0F-756F-DBF3-AB2643328076}"/>
              </a:ext>
            </a:extLst>
          </p:cNvPr>
          <p:cNvSpPr txBox="1"/>
          <p:nvPr/>
        </p:nvSpPr>
        <p:spPr>
          <a:xfrm>
            <a:off x="1396377" y="1794857"/>
            <a:ext cx="5421399" cy="430887"/>
          </a:xfrm>
          <a:prstGeom prst="rect">
            <a:avLst/>
          </a:prstGeom>
          <a:noFill/>
        </p:spPr>
        <p:txBody>
          <a:bodyPr wrap="square" lIns="0" tIns="0" rIns="0" bIns="0" rtlCol="0" anchor="ctr">
            <a:spAutoFit/>
          </a:bodyPr>
          <a:lstStyle/>
          <a:p>
            <a:pPr algn="r"/>
            <a:r>
              <a:rPr lang="en-US" sz="1400" b="1" dirty="0">
                <a:solidFill>
                  <a:srgbClr val="2E7FF5"/>
                </a:solidFill>
                <a:latin typeface="Arial" panose="020B0604020202020204" pitchFamily="34" charset="0"/>
                <a:cs typeface="Arial" panose="020B0604020202020204" pitchFamily="34" charset="0"/>
              </a:rPr>
              <a:t>Voter Data Prepared</a:t>
            </a:r>
            <a:r>
              <a:rPr lang="en-US" sz="1400" dirty="0">
                <a:latin typeface="Arial" panose="020B0604020202020204" pitchFamily="34" charset="0"/>
                <a:cs typeface="Arial" panose="020B0604020202020204" pitchFamily="34" charset="0"/>
              </a:rPr>
              <a:t>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Bold processes and prepares your district’s registered voter data</a:t>
            </a:r>
          </a:p>
        </p:txBody>
      </p:sp>
      <p:sp>
        <p:nvSpPr>
          <p:cNvPr id="23" name="TextBox 22">
            <a:extLst>
              <a:ext uri="{FF2B5EF4-FFF2-40B4-BE49-F238E27FC236}">
                <a16:creationId xmlns:a16="http://schemas.microsoft.com/office/drawing/2014/main" id="{B0935B4A-D78F-68BB-9E33-AD75C734B162}"/>
              </a:ext>
            </a:extLst>
          </p:cNvPr>
          <p:cNvSpPr txBox="1"/>
          <p:nvPr/>
        </p:nvSpPr>
        <p:spPr>
          <a:xfrm>
            <a:off x="1396377" y="3383418"/>
            <a:ext cx="5421399" cy="646331"/>
          </a:xfrm>
          <a:prstGeom prst="rect">
            <a:avLst/>
          </a:prstGeom>
          <a:noFill/>
        </p:spPr>
        <p:txBody>
          <a:bodyPr wrap="square" lIns="0" tIns="0" rIns="0" bIns="0" rtlCol="0" anchor="ctr">
            <a:spAutoFit/>
          </a:bodyPr>
          <a:lstStyle/>
          <a:p>
            <a:pPr algn="r"/>
            <a:r>
              <a:rPr lang="en-US" sz="1400" b="1" dirty="0">
                <a:ln w="3175">
                  <a:noFill/>
                </a:ln>
                <a:solidFill>
                  <a:srgbClr val="FFD807"/>
                </a:solidFill>
                <a:latin typeface="Arial" panose="020B0604020202020204" pitchFamily="34" charset="0"/>
                <a:cs typeface="Arial" panose="020B0604020202020204" pitchFamily="34" charset="0"/>
              </a:rPr>
              <a:t>Equipment Delivered:</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Each site receives everything needed for the election, devices, chargers, styluses, and supplies </a:t>
            </a:r>
          </a:p>
        </p:txBody>
      </p:sp>
      <p:sp>
        <p:nvSpPr>
          <p:cNvPr id="24" name="TextBox 23">
            <a:extLst>
              <a:ext uri="{FF2B5EF4-FFF2-40B4-BE49-F238E27FC236}">
                <a16:creationId xmlns:a16="http://schemas.microsoft.com/office/drawing/2014/main" id="{3134BB9B-6C13-3ABE-9889-FD1ED8D4F8F1}"/>
              </a:ext>
            </a:extLst>
          </p:cNvPr>
          <p:cNvSpPr txBox="1"/>
          <p:nvPr/>
        </p:nvSpPr>
        <p:spPr>
          <a:xfrm>
            <a:off x="1396377" y="4235386"/>
            <a:ext cx="5421399" cy="646331"/>
          </a:xfrm>
          <a:prstGeom prst="rect">
            <a:avLst/>
          </a:prstGeom>
          <a:noFill/>
        </p:spPr>
        <p:txBody>
          <a:bodyPr wrap="square" lIns="0" tIns="0" rIns="0" bIns="0" rtlCol="0" anchor="ctr">
            <a:spAutoFit/>
          </a:bodyPr>
          <a:lstStyle/>
          <a:p>
            <a:r>
              <a:rPr lang="en-US" sz="1400" b="1" dirty="0">
                <a:solidFill>
                  <a:srgbClr val="00507F"/>
                </a:solidFill>
                <a:latin typeface="Arial" panose="020B0604020202020204" pitchFamily="34" charset="0"/>
                <a:cs typeface="Arial" panose="020B0604020202020204" pitchFamily="34" charset="0"/>
              </a:rPr>
              <a:t>District Clerk &amp; Poll Worker Training</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Live and virtual trainings offered in the weeks leading up to the election to ensure every team is ready for Election Day</a:t>
            </a:r>
          </a:p>
        </p:txBody>
      </p:sp>
      <p:sp>
        <p:nvSpPr>
          <p:cNvPr id="25" name="TextBox 24">
            <a:extLst>
              <a:ext uri="{FF2B5EF4-FFF2-40B4-BE49-F238E27FC236}">
                <a16:creationId xmlns:a16="http://schemas.microsoft.com/office/drawing/2014/main" id="{4B3EC4D7-4195-D8D6-DD1B-9197C224A767}"/>
              </a:ext>
            </a:extLst>
          </p:cNvPr>
          <p:cNvSpPr txBox="1"/>
          <p:nvPr/>
        </p:nvSpPr>
        <p:spPr>
          <a:xfrm>
            <a:off x="1396377" y="2533519"/>
            <a:ext cx="5421399" cy="646331"/>
          </a:xfrm>
          <a:prstGeom prst="rect">
            <a:avLst/>
          </a:prstGeom>
          <a:noFill/>
        </p:spPr>
        <p:txBody>
          <a:bodyPr wrap="square" lIns="0" tIns="0" rIns="0" bIns="0" rtlCol="0" anchor="ctr">
            <a:spAutoFit/>
          </a:bodyPr>
          <a:lstStyle/>
          <a:p>
            <a:r>
              <a:rPr lang="en-US" sz="1400" b="1" dirty="0">
                <a:solidFill>
                  <a:srgbClr val="005FAF"/>
                </a:solidFill>
                <a:latin typeface="Arial" panose="020B0604020202020204" pitchFamily="34" charset="0"/>
                <a:cs typeface="Arial" panose="020B0604020202020204" pitchFamily="34" charset="0"/>
              </a:rPr>
              <a:t>eBooks Pre-Loaded</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All eBooks are pre-loaded with your district’s voter records and polling location assignments before delivery</a:t>
            </a:r>
          </a:p>
        </p:txBody>
      </p:sp>
      <p:sp>
        <p:nvSpPr>
          <p:cNvPr id="26" name="TextBox 25">
            <a:extLst>
              <a:ext uri="{FF2B5EF4-FFF2-40B4-BE49-F238E27FC236}">
                <a16:creationId xmlns:a16="http://schemas.microsoft.com/office/drawing/2014/main" id="{1F80A173-05DF-355F-438E-EB4D5FC23C94}"/>
              </a:ext>
            </a:extLst>
          </p:cNvPr>
          <p:cNvSpPr txBox="1"/>
          <p:nvPr/>
        </p:nvSpPr>
        <p:spPr>
          <a:xfrm>
            <a:off x="1396377" y="5079701"/>
            <a:ext cx="5421399" cy="646331"/>
          </a:xfrm>
          <a:prstGeom prst="rect">
            <a:avLst/>
          </a:prstGeom>
          <a:noFill/>
        </p:spPr>
        <p:txBody>
          <a:bodyPr wrap="square" lIns="0" tIns="0" rIns="0" bIns="0" rtlCol="0" anchor="ctr">
            <a:spAutoFit/>
          </a:bodyPr>
          <a:lstStyle/>
          <a:p>
            <a:pPr algn="r"/>
            <a:r>
              <a:rPr lang="en-US" sz="1400" b="1" dirty="0">
                <a:solidFill>
                  <a:srgbClr val="00A896"/>
                </a:solidFill>
                <a:latin typeface="Arial" panose="020B0604020202020204" pitchFamily="34" charset="0"/>
                <a:cs typeface="Arial" panose="020B0604020202020204" pitchFamily="34" charset="0"/>
              </a:rPr>
              <a:t>10-Day Addendum</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District Clerks register eBooks the Friday before the election to confirm connectivity and begin server sync</a:t>
            </a:r>
          </a:p>
        </p:txBody>
      </p:sp>
      <p:sp>
        <p:nvSpPr>
          <p:cNvPr id="52" name="Content Placeholder 7">
            <a:extLst>
              <a:ext uri="{FF2B5EF4-FFF2-40B4-BE49-F238E27FC236}">
                <a16:creationId xmlns:a16="http://schemas.microsoft.com/office/drawing/2014/main" id="{CD5384CC-91EF-E139-A373-3294E9B21547}"/>
              </a:ext>
            </a:extLst>
          </p:cNvPr>
          <p:cNvSpPr txBox="1">
            <a:spLocks/>
          </p:cNvSpPr>
          <p:nvPr/>
        </p:nvSpPr>
        <p:spPr>
          <a:xfrm>
            <a:off x="8161526" y="3762710"/>
            <a:ext cx="3645430" cy="320040"/>
          </a:xfrm>
          <a:prstGeom prst="roundRect">
            <a:avLst/>
          </a:prstGeom>
          <a:solidFill>
            <a:srgbClr val="2E7FF5"/>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Election Day (Complete Outage)</a:t>
            </a:r>
          </a:p>
        </p:txBody>
      </p:sp>
      <p:grpSp>
        <p:nvGrpSpPr>
          <p:cNvPr id="94" name="Group 93">
            <a:extLst>
              <a:ext uri="{FF2B5EF4-FFF2-40B4-BE49-F238E27FC236}">
                <a16:creationId xmlns:a16="http://schemas.microsoft.com/office/drawing/2014/main" id="{90282466-A562-2B0E-807F-EA6A3B45AC20}"/>
              </a:ext>
            </a:extLst>
          </p:cNvPr>
          <p:cNvGrpSpPr/>
          <p:nvPr/>
        </p:nvGrpSpPr>
        <p:grpSpPr>
          <a:xfrm>
            <a:off x="8161526" y="1533563"/>
            <a:ext cx="3645430" cy="2014821"/>
            <a:chOff x="8161526" y="1533563"/>
            <a:chExt cx="3645430" cy="2014821"/>
          </a:xfrm>
        </p:grpSpPr>
        <p:sp>
          <p:nvSpPr>
            <p:cNvPr id="70" name="Arc 69">
              <a:extLst>
                <a:ext uri="{FF2B5EF4-FFF2-40B4-BE49-F238E27FC236}">
                  <a16:creationId xmlns:a16="http://schemas.microsoft.com/office/drawing/2014/main" id="{D470CCA3-80C1-4F86-B1F5-54675457868B}"/>
                </a:ext>
              </a:extLst>
            </p:cNvPr>
            <p:cNvSpPr/>
            <p:nvPr/>
          </p:nvSpPr>
          <p:spPr>
            <a:xfrm>
              <a:off x="8353631" y="1725668"/>
              <a:ext cx="1630610" cy="1630610"/>
            </a:xfrm>
            <a:prstGeom prst="arc">
              <a:avLst>
                <a:gd name="adj1" fmla="val 10869078"/>
                <a:gd name="adj2" fmla="val 0"/>
              </a:avLst>
            </a:prstGeom>
            <a:ln w="12700" cap="rnd">
              <a:solidFill>
                <a:srgbClr val="2E7FF5"/>
              </a:solidFill>
              <a:prstDash val="dash"/>
              <a:headEnd type="ova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sp>
          <p:nvSpPr>
            <p:cNvPr id="71" name="Arc 70">
              <a:extLst>
                <a:ext uri="{FF2B5EF4-FFF2-40B4-BE49-F238E27FC236}">
                  <a16:creationId xmlns:a16="http://schemas.microsoft.com/office/drawing/2014/main" id="{E4861506-0222-CA72-BF53-CFA833618446}"/>
                </a:ext>
              </a:extLst>
            </p:cNvPr>
            <p:cNvSpPr/>
            <p:nvPr/>
          </p:nvSpPr>
          <p:spPr>
            <a:xfrm flipV="1">
              <a:off x="9984241" y="1725668"/>
              <a:ext cx="1630610" cy="1630610"/>
            </a:xfrm>
            <a:prstGeom prst="arc">
              <a:avLst>
                <a:gd name="adj1" fmla="val 10792705"/>
                <a:gd name="adj2" fmla="val 0"/>
              </a:avLst>
            </a:prstGeom>
            <a:ln w="12700" cap="rnd">
              <a:solidFill>
                <a:srgbClr val="2E7FF5"/>
              </a:solidFill>
              <a:prstDash val="dash"/>
              <a:tailEnd type="ova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sp>
          <p:nvSpPr>
            <p:cNvPr id="61" name="Arc 60">
              <a:extLst>
                <a:ext uri="{FF2B5EF4-FFF2-40B4-BE49-F238E27FC236}">
                  <a16:creationId xmlns:a16="http://schemas.microsoft.com/office/drawing/2014/main" id="{F8D4D498-9907-5225-9F6D-4314D54CFDCA}"/>
                </a:ext>
              </a:extLst>
            </p:cNvPr>
            <p:cNvSpPr/>
            <p:nvPr/>
          </p:nvSpPr>
          <p:spPr>
            <a:xfrm>
              <a:off x="8161526" y="1533563"/>
              <a:ext cx="2014820" cy="2014821"/>
            </a:xfrm>
            <a:prstGeom prst="arc">
              <a:avLst>
                <a:gd name="adj1" fmla="val 2887915"/>
                <a:gd name="adj2" fmla="val 0"/>
              </a:avLst>
            </a:prstGeom>
            <a:ln w="25400" cap="rnd">
              <a:gradFill>
                <a:gsLst>
                  <a:gs pos="0">
                    <a:srgbClr val="005FAF"/>
                  </a:gs>
                  <a:gs pos="100000">
                    <a:srgbClr val="00A190"/>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sp>
          <p:nvSpPr>
            <p:cNvPr id="62" name="Arc 61">
              <a:extLst>
                <a:ext uri="{FF2B5EF4-FFF2-40B4-BE49-F238E27FC236}">
                  <a16:creationId xmlns:a16="http://schemas.microsoft.com/office/drawing/2014/main" id="{205A89E5-C114-C699-4A33-342D77971B95}"/>
                </a:ext>
              </a:extLst>
            </p:cNvPr>
            <p:cNvSpPr/>
            <p:nvPr/>
          </p:nvSpPr>
          <p:spPr>
            <a:xfrm flipV="1">
              <a:off x="9792136" y="1533563"/>
              <a:ext cx="2014820" cy="2014821"/>
            </a:xfrm>
            <a:prstGeom prst="arc">
              <a:avLst>
                <a:gd name="adj1" fmla="val 10792705"/>
                <a:gd name="adj2" fmla="val 7425169"/>
              </a:avLst>
            </a:prstGeom>
            <a:ln w="25400" cap="rnd">
              <a:gradFill>
                <a:gsLst>
                  <a:gs pos="0">
                    <a:srgbClr val="00A896"/>
                  </a:gs>
                  <a:gs pos="100000">
                    <a:srgbClr val="FFD807"/>
                  </a:gs>
                </a:gsLst>
                <a:lin ang="5400000" scaled="1"/>
              </a:gradFill>
              <a:tailEnd type="ova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CF796B13-732D-F2F3-AFE4-76FC864A88C9}"/>
                </a:ext>
              </a:extLst>
            </p:cNvPr>
            <p:cNvCxnSpPr/>
            <p:nvPr/>
          </p:nvCxnSpPr>
          <p:spPr>
            <a:xfrm>
              <a:off x="10176346" y="2545637"/>
              <a:ext cx="106387" cy="0"/>
            </a:xfrm>
            <a:prstGeom prst="line">
              <a:avLst/>
            </a:prstGeom>
            <a:ln w="25400" cap="rnd">
              <a:gradFill>
                <a:gsLst>
                  <a:gs pos="0">
                    <a:srgbClr val="0CC59B"/>
                  </a:gs>
                  <a:gs pos="100000">
                    <a:srgbClr val="1D1F3A"/>
                  </a:gs>
                </a:gsLst>
                <a:lin ang="3600000" scaled="0"/>
              </a:gradFill>
              <a:tailEnd type="triangle" w="med" len="sm"/>
            </a:ln>
          </p:spPr>
          <p:style>
            <a:lnRef idx="1">
              <a:schemeClr val="accent1"/>
            </a:lnRef>
            <a:fillRef idx="0">
              <a:schemeClr val="accent1"/>
            </a:fillRef>
            <a:effectRef idx="0">
              <a:schemeClr val="accent1"/>
            </a:effectRef>
            <a:fontRef idx="minor">
              <a:schemeClr val="tx1"/>
            </a:fontRef>
          </p:style>
        </p:cxnSp>
        <p:sp>
          <p:nvSpPr>
            <p:cNvPr id="66" name="TextBox 31">
              <a:extLst>
                <a:ext uri="{FF2B5EF4-FFF2-40B4-BE49-F238E27FC236}">
                  <a16:creationId xmlns:a16="http://schemas.microsoft.com/office/drawing/2014/main" id="{503D606D-2DCE-757A-5957-9EEEB363C1E3}"/>
                </a:ext>
              </a:extLst>
            </p:cNvPr>
            <p:cNvSpPr txBox="1"/>
            <p:nvPr/>
          </p:nvSpPr>
          <p:spPr>
            <a:xfrm>
              <a:off x="8532360" y="2408104"/>
              <a:ext cx="1272580" cy="923330"/>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anose="020B0604020202020204" pitchFamily="34" charset="0"/>
                  <a:cs typeface="Arial" panose="020B0604020202020204" pitchFamily="34" charset="0"/>
                </a:rPr>
                <a:t>Bold monitors eBooks for connectivity, power, and performance</a:t>
              </a:r>
            </a:p>
          </p:txBody>
        </p:sp>
        <p:sp>
          <p:nvSpPr>
            <p:cNvPr id="67" name="TextBox 32">
              <a:extLst>
                <a:ext uri="{FF2B5EF4-FFF2-40B4-BE49-F238E27FC236}">
                  <a16:creationId xmlns:a16="http://schemas.microsoft.com/office/drawing/2014/main" id="{4AEDBD5F-9AA5-EB3F-E674-E041742E9489}"/>
                </a:ext>
              </a:extLst>
            </p:cNvPr>
            <p:cNvSpPr txBox="1"/>
            <p:nvPr/>
          </p:nvSpPr>
          <p:spPr>
            <a:xfrm>
              <a:off x="10321492" y="2592770"/>
              <a:ext cx="956108" cy="5539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anose="020B0604020202020204" pitchFamily="34" charset="0"/>
                  <a:cs typeface="Arial" panose="020B0604020202020204" pitchFamily="34" charset="0"/>
                </a:rPr>
                <a:t>Voters can check-in on any eBook</a:t>
              </a:r>
            </a:p>
          </p:txBody>
        </p:sp>
        <p:pic>
          <p:nvPicPr>
            <p:cNvPr id="88" name="Graphic 87" descr="Tablet with solid fill">
              <a:extLst>
                <a:ext uri="{FF2B5EF4-FFF2-40B4-BE49-F238E27FC236}">
                  <a16:creationId xmlns:a16="http://schemas.microsoft.com/office/drawing/2014/main" id="{47335B0F-3004-08B0-7716-3CD6A96AD1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00393" y="1786153"/>
              <a:ext cx="737086" cy="737086"/>
            </a:xfrm>
            <a:prstGeom prst="rect">
              <a:avLst/>
            </a:prstGeom>
          </p:spPr>
        </p:pic>
        <p:pic>
          <p:nvPicPr>
            <p:cNvPr id="93" name="Graphic 92" descr="Cloud Computing outline">
              <a:extLst>
                <a:ext uri="{FF2B5EF4-FFF2-40B4-BE49-F238E27FC236}">
                  <a16:creationId xmlns:a16="http://schemas.microsoft.com/office/drawing/2014/main" id="{12C268DC-74F4-ED50-C751-8E74A03687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31003" y="1787530"/>
              <a:ext cx="737086" cy="737086"/>
            </a:xfrm>
            <a:prstGeom prst="rect">
              <a:avLst/>
            </a:prstGeom>
          </p:spPr>
        </p:pic>
      </p:grpSp>
      <p:grpSp>
        <p:nvGrpSpPr>
          <p:cNvPr id="96" name="Group 95">
            <a:extLst>
              <a:ext uri="{FF2B5EF4-FFF2-40B4-BE49-F238E27FC236}">
                <a16:creationId xmlns:a16="http://schemas.microsoft.com/office/drawing/2014/main" id="{134F4C6E-3BBB-14D2-7145-D377946B9F28}"/>
              </a:ext>
            </a:extLst>
          </p:cNvPr>
          <p:cNvGrpSpPr>
            <a:grpSpLocks noChangeAspect="1"/>
          </p:cNvGrpSpPr>
          <p:nvPr/>
        </p:nvGrpSpPr>
        <p:grpSpPr>
          <a:xfrm>
            <a:off x="8161526" y="4297075"/>
            <a:ext cx="3645430" cy="2014821"/>
            <a:chOff x="8161526" y="1533563"/>
            <a:chExt cx="3645430" cy="2014821"/>
          </a:xfrm>
        </p:grpSpPr>
        <p:sp>
          <p:nvSpPr>
            <p:cNvPr id="97" name="Arc 96">
              <a:extLst>
                <a:ext uri="{FF2B5EF4-FFF2-40B4-BE49-F238E27FC236}">
                  <a16:creationId xmlns:a16="http://schemas.microsoft.com/office/drawing/2014/main" id="{9E7DB146-B036-5A68-A89E-8A916E8FEEBD}"/>
                </a:ext>
              </a:extLst>
            </p:cNvPr>
            <p:cNvSpPr/>
            <p:nvPr/>
          </p:nvSpPr>
          <p:spPr>
            <a:xfrm>
              <a:off x="8353631" y="1725668"/>
              <a:ext cx="1630610" cy="1630610"/>
            </a:xfrm>
            <a:prstGeom prst="arc">
              <a:avLst>
                <a:gd name="adj1" fmla="val 10869078"/>
                <a:gd name="adj2" fmla="val 0"/>
              </a:avLst>
            </a:prstGeom>
            <a:ln w="12700" cap="rnd">
              <a:solidFill>
                <a:srgbClr val="2E7FF5"/>
              </a:solidFill>
              <a:prstDash val="dash"/>
              <a:headEnd type="ova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sp>
          <p:nvSpPr>
            <p:cNvPr id="98" name="Arc 97">
              <a:extLst>
                <a:ext uri="{FF2B5EF4-FFF2-40B4-BE49-F238E27FC236}">
                  <a16:creationId xmlns:a16="http://schemas.microsoft.com/office/drawing/2014/main" id="{3AC10E22-FE29-E770-D1CD-B93CE3F49AC6}"/>
                </a:ext>
              </a:extLst>
            </p:cNvPr>
            <p:cNvSpPr/>
            <p:nvPr/>
          </p:nvSpPr>
          <p:spPr>
            <a:xfrm flipV="1">
              <a:off x="9984241" y="1725668"/>
              <a:ext cx="1630610" cy="1630610"/>
            </a:xfrm>
            <a:prstGeom prst="arc">
              <a:avLst>
                <a:gd name="adj1" fmla="val 10792705"/>
                <a:gd name="adj2" fmla="val 0"/>
              </a:avLst>
            </a:prstGeom>
            <a:ln w="12700" cap="rnd">
              <a:solidFill>
                <a:srgbClr val="C00000"/>
              </a:solidFill>
              <a:prstDash val="dash"/>
              <a:tailEnd type="ova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sp>
          <p:nvSpPr>
            <p:cNvPr id="99" name="Arc 98">
              <a:extLst>
                <a:ext uri="{FF2B5EF4-FFF2-40B4-BE49-F238E27FC236}">
                  <a16:creationId xmlns:a16="http://schemas.microsoft.com/office/drawing/2014/main" id="{595EC2AE-02FD-F1E2-FC08-96F8C489C84A}"/>
                </a:ext>
              </a:extLst>
            </p:cNvPr>
            <p:cNvSpPr/>
            <p:nvPr/>
          </p:nvSpPr>
          <p:spPr>
            <a:xfrm>
              <a:off x="8161526" y="1533563"/>
              <a:ext cx="2014820" cy="2014821"/>
            </a:xfrm>
            <a:prstGeom prst="arc">
              <a:avLst>
                <a:gd name="adj1" fmla="val 2887915"/>
                <a:gd name="adj2" fmla="val 0"/>
              </a:avLst>
            </a:prstGeom>
            <a:ln w="25400" cap="rnd">
              <a:gradFill>
                <a:gsLst>
                  <a:gs pos="0">
                    <a:srgbClr val="005FAF"/>
                  </a:gs>
                  <a:gs pos="100000">
                    <a:srgbClr val="00A190"/>
                  </a:gs>
                </a:gsLst>
                <a:lin ang="5400000" scaled="1"/>
              </a:gradFill>
              <a:headEnd type="ova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sp>
          <p:nvSpPr>
            <p:cNvPr id="100" name="Arc 99">
              <a:extLst>
                <a:ext uri="{FF2B5EF4-FFF2-40B4-BE49-F238E27FC236}">
                  <a16:creationId xmlns:a16="http://schemas.microsoft.com/office/drawing/2014/main" id="{9782C8AC-6E7D-6EAF-AF81-30A0AF81C9AF}"/>
                </a:ext>
              </a:extLst>
            </p:cNvPr>
            <p:cNvSpPr/>
            <p:nvPr/>
          </p:nvSpPr>
          <p:spPr>
            <a:xfrm flipV="1">
              <a:off x="9792136" y="1533563"/>
              <a:ext cx="2014820" cy="2014821"/>
            </a:xfrm>
            <a:prstGeom prst="arc">
              <a:avLst>
                <a:gd name="adj1" fmla="val 10792705"/>
                <a:gd name="adj2" fmla="val 7425169"/>
              </a:avLst>
            </a:prstGeom>
            <a:ln w="25400" cap="rnd">
              <a:gradFill>
                <a:gsLst>
                  <a:gs pos="0">
                    <a:srgbClr val="00A896"/>
                  </a:gs>
                  <a:gs pos="100000">
                    <a:srgbClr val="FFD807"/>
                  </a:gs>
                </a:gsLst>
                <a:lin ang="5400000" scaled="1"/>
              </a:gradFill>
              <a:tailEnd type="ova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cxnSp>
          <p:nvCxnSpPr>
            <p:cNvPr id="101" name="Straight Connector 100">
              <a:extLst>
                <a:ext uri="{FF2B5EF4-FFF2-40B4-BE49-F238E27FC236}">
                  <a16:creationId xmlns:a16="http://schemas.microsoft.com/office/drawing/2014/main" id="{1200A895-F4F4-E91E-9E2D-EE14F70C7A1C}"/>
                </a:ext>
              </a:extLst>
            </p:cNvPr>
            <p:cNvCxnSpPr/>
            <p:nvPr/>
          </p:nvCxnSpPr>
          <p:spPr>
            <a:xfrm>
              <a:off x="10176346" y="2545637"/>
              <a:ext cx="106387" cy="0"/>
            </a:xfrm>
            <a:prstGeom prst="line">
              <a:avLst/>
            </a:prstGeom>
            <a:ln w="25400" cap="rnd">
              <a:gradFill>
                <a:gsLst>
                  <a:gs pos="0">
                    <a:srgbClr val="0CC59B"/>
                  </a:gs>
                  <a:gs pos="100000">
                    <a:srgbClr val="1D1F3A"/>
                  </a:gs>
                </a:gsLst>
                <a:lin ang="3600000" scaled="0"/>
              </a:gradFill>
              <a:tailEnd type="triangle" w="med" len="sm"/>
            </a:ln>
          </p:spPr>
          <p:style>
            <a:lnRef idx="1">
              <a:schemeClr val="accent1"/>
            </a:lnRef>
            <a:fillRef idx="0">
              <a:schemeClr val="accent1"/>
            </a:fillRef>
            <a:effectRef idx="0">
              <a:schemeClr val="accent1"/>
            </a:effectRef>
            <a:fontRef idx="minor">
              <a:schemeClr val="tx1"/>
            </a:fontRef>
          </p:style>
        </p:cxnSp>
        <p:sp>
          <p:nvSpPr>
            <p:cNvPr id="102" name="TextBox 31">
              <a:extLst>
                <a:ext uri="{FF2B5EF4-FFF2-40B4-BE49-F238E27FC236}">
                  <a16:creationId xmlns:a16="http://schemas.microsoft.com/office/drawing/2014/main" id="{A86D9180-52F5-B28B-3F9B-2F16EEA57312}"/>
                </a:ext>
              </a:extLst>
            </p:cNvPr>
            <p:cNvSpPr txBox="1"/>
            <p:nvPr/>
          </p:nvSpPr>
          <p:spPr>
            <a:xfrm>
              <a:off x="8532360" y="2408104"/>
              <a:ext cx="1272580" cy="923330"/>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anose="020B0604020202020204" pitchFamily="34" charset="0"/>
                  <a:cs typeface="Arial" panose="020B0604020202020204" pitchFamily="34" charset="0"/>
                </a:rPr>
                <a:t>eBooks store check-ins locally &amp; automatically upload data once reconnected</a:t>
              </a:r>
            </a:p>
          </p:txBody>
        </p:sp>
        <p:sp>
          <p:nvSpPr>
            <p:cNvPr id="103" name="TextBox 32">
              <a:extLst>
                <a:ext uri="{FF2B5EF4-FFF2-40B4-BE49-F238E27FC236}">
                  <a16:creationId xmlns:a16="http://schemas.microsoft.com/office/drawing/2014/main" id="{90B067B9-5E54-68C3-7C6E-679F0EC05D58}"/>
                </a:ext>
              </a:extLst>
            </p:cNvPr>
            <p:cNvSpPr txBox="1"/>
            <p:nvPr/>
          </p:nvSpPr>
          <p:spPr>
            <a:xfrm>
              <a:off x="10321492" y="2592770"/>
              <a:ext cx="956108" cy="553998"/>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anose="020B0604020202020204" pitchFamily="34" charset="0"/>
                  <a:cs typeface="Arial" panose="020B0604020202020204" pitchFamily="34" charset="0"/>
                </a:rPr>
                <a:t>Use Book Breakout Mode</a:t>
              </a:r>
              <a:r>
                <a:rPr lang="en-US" sz="1200" baseline="30000" dirty="0">
                  <a:latin typeface="Arial" panose="020B0604020202020204" pitchFamily="34" charset="0"/>
                  <a:cs typeface="Arial" panose="020B0604020202020204" pitchFamily="34" charset="0"/>
                </a:rPr>
                <a:t>(1)</a:t>
              </a:r>
            </a:p>
          </p:txBody>
        </p:sp>
        <p:pic>
          <p:nvPicPr>
            <p:cNvPr id="104" name="Graphic 103" descr="Tablet with solid fill">
              <a:extLst>
                <a:ext uri="{FF2B5EF4-FFF2-40B4-BE49-F238E27FC236}">
                  <a16:creationId xmlns:a16="http://schemas.microsoft.com/office/drawing/2014/main" id="{E1132416-5B21-1979-0822-E931D010C1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00393" y="1786153"/>
              <a:ext cx="737086" cy="737086"/>
            </a:xfrm>
            <a:prstGeom prst="rect">
              <a:avLst/>
            </a:prstGeom>
          </p:spPr>
        </p:pic>
        <p:pic>
          <p:nvPicPr>
            <p:cNvPr id="105" name="Graphic 104" descr="Cloud Computing outline">
              <a:extLst>
                <a:ext uri="{FF2B5EF4-FFF2-40B4-BE49-F238E27FC236}">
                  <a16:creationId xmlns:a16="http://schemas.microsoft.com/office/drawing/2014/main" id="{C32071A6-564F-3E0D-6D12-1307707346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31003" y="1787530"/>
              <a:ext cx="737086" cy="737086"/>
            </a:xfrm>
            <a:prstGeom prst="rect">
              <a:avLst/>
            </a:prstGeom>
          </p:spPr>
        </p:pic>
      </p:grpSp>
      <p:grpSp>
        <p:nvGrpSpPr>
          <p:cNvPr id="29" name="Group 28">
            <a:extLst>
              <a:ext uri="{FF2B5EF4-FFF2-40B4-BE49-F238E27FC236}">
                <a16:creationId xmlns:a16="http://schemas.microsoft.com/office/drawing/2014/main" id="{FD32CA68-37A9-0229-7569-F2FF799DC977}"/>
              </a:ext>
            </a:extLst>
          </p:cNvPr>
          <p:cNvGrpSpPr/>
          <p:nvPr/>
        </p:nvGrpSpPr>
        <p:grpSpPr>
          <a:xfrm>
            <a:off x="7241708" y="5064361"/>
            <a:ext cx="677009" cy="677009"/>
            <a:chOff x="7241708" y="5064361"/>
            <a:chExt cx="677009" cy="677009"/>
          </a:xfrm>
        </p:grpSpPr>
        <p:sp>
          <p:nvSpPr>
            <p:cNvPr id="21" name="Oval 20">
              <a:extLst>
                <a:ext uri="{FF2B5EF4-FFF2-40B4-BE49-F238E27FC236}">
                  <a16:creationId xmlns:a16="http://schemas.microsoft.com/office/drawing/2014/main" id="{DC9D72DF-6628-2601-2F6C-D5C3A26C0F46}"/>
                </a:ext>
              </a:extLst>
            </p:cNvPr>
            <p:cNvSpPr/>
            <p:nvPr/>
          </p:nvSpPr>
          <p:spPr>
            <a:xfrm>
              <a:off x="7241708" y="5064361"/>
              <a:ext cx="677009" cy="677009"/>
            </a:xfrm>
            <a:prstGeom prst="ellipse">
              <a:avLst/>
            </a:prstGeom>
            <a:solidFill>
              <a:srgbClr val="00A89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09" name="Graphic 108" descr="Clipboard Checked with solid fill">
              <a:extLst>
                <a:ext uri="{FF2B5EF4-FFF2-40B4-BE49-F238E27FC236}">
                  <a16:creationId xmlns:a16="http://schemas.microsoft.com/office/drawing/2014/main" id="{CEC8546E-6B80-7799-1F06-395B02858C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35504" y="5158157"/>
              <a:ext cx="489416" cy="489416"/>
            </a:xfrm>
            <a:prstGeom prst="rect">
              <a:avLst/>
            </a:prstGeom>
          </p:spPr>
        </p:pic>
      </p:grpSp>
      <p:grpSp>
        <p:nvGrpSpPr>
          <p:cNvPr id="27" name="Group 26">
            <a:extLst>
              <a:ext uri="{FF2B5EF4-FFF2-40B4-BE49-F238E27FC236}">
                <a16:creationId xmlns:a16="http://schemas.microsoft.com/office/drawing/2014/main" id="{DD56CB0F-6AE1-8EAC-ED94-63BEAB516783}"/>
              </a:ext>
            </a:extLst>
          </p:cNvPr>
          <p:cNvGrpSpPr/>
          <p:nvPr/>
        </p:nvGrpSpPr>
        <p:grpSpPr>
          <a:xfrm>
            <a:off x="7241708" y="3368079"/>
            <a:ext cx="677009" cy="677009"/>
            <a:chOff x="7241708" y="3368079"/>
            <a:chExt cx="677009" cy="677009"/>
          </a:xfrm>
        </p:grpSpPr>
        <p:sp>
          <p:nvSpPr>
            <p:cNvPr id="19" name="Oval 18">
              <a:extLst>
                <a:ext uri="{FF2B5EF4-FFF2-40B4-BE49-F238E27FC236}">
                  <a16:creationId xmlns:a16="http://schemas.microsoft.com/office/drawing/2014/main" id="{B404065F-2E3A-6905-29D3-C695BA7385CB}"/>
                </a:ext>
              </a:extLst>
            </p:cNvPr>
            <p:cNvSpPr/>
            <p:nvPr/>
          </p:nvSpPr>
          <p:spPr>
            <a:xfrm>
              <a:off x="7241708" y="3368079"/>
              <a:ext cx="677009" cy="677009"/>
            </a:xfrm>
            <a:prstGeom prst="ellipse">
              <a:avLst/>
            </a:prstGeom>
            <a:solidFill>
              <a:srgbClr val="FFD80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1" name="Graphic 110" descr="Box with solid fill">
              <a:extLst>
                <a:ext uri="{FF2B5EF4-FFF2-40B4-BE49-F238E27FC236}">
                  <a16:creationId xmlns:a16="http://schemas.microsoft.com/office/drawing/2014/main" id="{2AB32BED-19C1-D25A-5CE3-FCFFD1A432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6703" y="3412343"/>
              <a:ext cx="587021" cy="587021"/>
            </a:xfrm>
            <a:prstGeom prst="rect">
              <a:avLst/>
            </a:prstGeom>
          </p:spPr>
        </p:pic>
      </p:grpSp>
      <p:grpSp>
        <p:nvGrpSpPr>
          <p:cNvPr id="9" name="Group 8">
            <a:extLst>
              <a:ext uri="{FF2B5EF4-FFF2-40B4-BE49-F238E27FC236}">
                <a16:creationId xmlns:a16="http://schemas.microsoft.com/office/drawing/2014/main" id="{D4ABD023-BB07-30EC-23B9-148177FE049A}"/>
              </a:ext>
            </a:extLst>
          </p:cNvPr>
          <p:cNvGrpSpPr/>
          <p:nvPr/>
        </p:nvGrpSpPr>
        <p:grpSpPr>
          <a:xfrm>
            <a:off x="381001" y="2519937"/>
            <a:ext cx="677009" cy="677009"/>
            <a:chOff x="381001" y="2519937"/>
            <a:chExt cx="677009" cy="677009"/>
          </a:xfrm>
        </p:grpSpPr>
        <p:sp>
          <p:nvSpPr>
            <p:cNvPr id="18" name="Oval 17">
              <a:extLst>
                <a:ext uri="{FF2B5EF4-FFF2-40B4-BE49-F238E27FC236}">
                  <a16:creationId xmlns:a16="http://schemas.microsoft.com/office/drawing/2014/main" id="{997AF042-C95F-33CD-76BC-80A0FD8E0CCE}"/>
                </a:ext>
              </a:extLst>
            </p:cNvPr>
            <p:cNvSpPr/>
            <p:nvPr/>
          </p:nvSpPr>
          <p:spPr>
            <a:xfrm>
              <a:off x="381001" y="2519937"/>
              <a:ext cx="677009" cy="677009"/>
            </a:xfrm>
            <a:prstGeom prst="ellipse">
              <a:avLst/>
            </a:prstGeom>
            <a:solidFill>
              <a:srgbClr val="005FA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3" name="Graphic 112" descr="Tablet with solid fill">
              <a:extLst>
                <a:ext uri="{FF2B5EF4-FFF2-40B4-BE49-F238E27FC236}">
                  <a16:creationId xmlns:a16="http://schemas.microsoft.com/office/drawing/2014/main" id="{70CEB5FD-7818-E4AF-D803-B52B583F6D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2678" y="2589126"/>
              <a:ext cx="533655" cy="533655"/>
            </a:xfrm>
            <a:prstGeom prst="rect">
              <a:avLst/>
            </a:prstGeom>
          </p:spPr>
        </p:pic>
      </p:grpSp>
      <p:grpSp>
        <p:nvGrpSpPr>
          <p:cNvPr id="7" name="Group 6">
            <a:extLst>
              <a:ext uri="{FF2B5EF4-FFF2-40B4-BE49-F238E27FC236}">
                <a16:creationId xmlns:a16="http://schemas.microsoft.com/office/drawing/2014/main" id="{9FBB43B0-C4DF-35FF-25AF-F89D6A9DEA35}"/>
              </a:ext>
            </a:extLst>
          </p:cNvPr>
          <p:cNvGrpSpPr/>
          <p:nvPr/>
        </p:nvGrpSpPr>
        <p:grpSpPr>
          <a:xfrm>
            <a:off x="7241708" y="1671795"/>
            <a:ext cx="677009" cy="677009"/>
            <a:chOff x="7241708" y="1671795"/>
            <a:chExt cx="677009" cy="677009"/>
          </a:xfrm>
        </p:grpSpPr>
        <p:sp>
          <p:nvSpPr>
            <p:cNvPr id="17" name="Oval 16">
              <a:extLst>
                <a:ext uri="{FF2B5EF4-FFF2-40B4-BE49-F238E27FC236}">
                  <a16:creationId xmlns:a16="http://schemas.microsoft.com/office/drawing/2014/main" id="{0A3872B8-EABD-52CE-A7CE-F8BE82627112}"/>
                </a:ext>
              </a:extLst>
            </p:cNvPr>
            <p:cNvSpPr/>
            <p:nvPr/>
          </p:nvSpPr>
          <p:spPr>
            <a:xfrm>
              <a:off x="7241708" y="1671795"/>
              <a:ext cx="677009" cy="677009"/>
            </a:xfrm>
            <a:prstGeom prst="ellipse">
              <a:avLst/>
            </a:prstGeom>
            <a:solidFill>
              <a:srgbClr val="2E7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5" name="Graphic 114" descr="Cycle with people outline">
              <a:extLst>
                <a:ext uri="{FF2B5EF4-FFF2-40B4-BE49-F238E27FC236}">
                  <a16:creationId xmlns:a16="http://schemas.microsoft.com/office/drawing/2014/main" id="{F46316BE-7413-C48C-2956-55B6CB2576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928" y="1686015"/>
              <a:ext cx="648568" cy="648568"/>
            </a:xfrm>
            <a:prstGeom prst="rect">
              <a:avLst/>
            </a:prstGeom>
          </p:spPr>
        </p:pic>
      </p:grpSp>
      <p:grpSp>
        <p:nvGrpSpPr>
          <p:cNvPr id="28" name="Group 27">
            <a:extLst>
              <a:ext uri="{FF2B5EF4-FFF2-40B4-BE49-F238E27FC236}">
                <a16:creationId xmlns:a16="http://schemas.microsoft.com/office/drawing/2014/main" id="{473280F2-0F7C-D1DF-335D-9815B8D4F5B8}"/>
              </a:ext>
            </a:extLst>
          </p:cNvPr>
          <p:cNvGrpSpPr/>
          <p:nvPr/>
        </p:nvGrpSpPr>
        <p:grpSpPr>
          <a:xfrm>
            <a:off x="381001" y="4216220"/>
            <a:ext cx="677009" cy="677009"/>
            <a:chOff x="381001" y="4216220"/>
            <a:chExt cx="677009" cy="677009"/>
          </a:xfrm>
        </p:grpSpPr>
        <p:sp>
          <p:nvSpPr>
            <p:cNvPr id="20" name="Oval 19">
              <a:extLst>
                <a:ext uri="{FF2B5EF4-FFF2-40B4-BE49-F238E27FC236}">
                  <a16:creationId xmlns:a16="http://schemas.microsoft.com/office/drawing/2014/main" id="{4162DDF8-14B2-4EC0-1586-A2675985047F}"/>
                </a:ext>
              </a:extLst>
            </p:cNvPr>
            <p:cNvSpPr/>
            <p:nvPr/>
          </p:nvSpPr>
          <p:spPr>
            <a:xfrm>
              <a:off x="381001" y="4216220"/>
              <a:ext cx="677009" cy="677009"/>
            </a:xfrm>
            <a:prstGeom prst="ellipse">
              <a:avLst/>
            </a:prstGeom>
            <a:solidFill>
              <a:srgbClr val="00507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0" name="Graphic 9" descr="Teacher with solid fill">
              <a:extLst>
                <a:ext uri="{FF2B5EF4-FFF2-40B4-BE49-F238E27FC236}">
                  <a16:creationId xmlns:a16="http://schemas.microsoft.com/office/drawing/2014/main" id="{EEE42F77-D250-6D6D-B886-1F9F13DB07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0985" y="4266204"/>
              <a:ext cx="577040" cy="577040"/>
            </a:xfrm>
            <a:prstGeom prst="rect">
              <a:avLst/>
            </a:prstGeom>
          </p:spPr>
        </p:pic>
      </p:grpSp>
      <p:sp>
        <p:nvSpPr>
          <p:cNvPr id="30" name="Rectangle 29">
            <a:extLst>
              <a:ext uri="{FF2B5EF4-FFF2-40B4-BE49-F238E27FC236}">
                <a16:creationId xmlns:a16="http://schemas.microsoft.com/office/drawing/2014/main" id="{63E114B7-92E9-AA34-BCAE-44FAAAB612FD}"/>
              </a:ext>
            </a:extLst>
          </p:cNvPr>
          <p:cNvSpPr/>
          <p:nvPr/>
        </p:nvSpPr>
        <p:spPr>
          <a:xfrm>
            <a:off x="9583109" y="0"/>
            <a:ext cx="2608891" cy="51615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[Option 1]</a:t>
            </a:r>
          </a:p>
        </p:txBody>
      </p:sp>
    </p:spTree>
    <p:extLst>
      <p:ext uri="{BB962C8B-B14F-4D97-AF65-F5344CB8AC3E}">
        <p14:creationId xmlns:p14="http://schemas.microsoft.com/office/powerpoint/2010/main" val="3309481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60E833B-5FB3-B291-41BE-72F78C3FEFE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7D919-C7BA-26CF-7F4A-1178355C800B}"/>
              </a:ext>
            </a:extLst>
          </p:cNvPr>
          <p:cNvSpPr>
            <a:spLocks noGrp="1"/>
          </p:cNvSpPr>
          <p:nvPr>
            <p:ph type="sldNum" sz="quarter" idx="4"/>
          </p:nvPr>
        </p:nvSpPr>
        <p:spPr/>
        <p:txBody>
          <a:bodyPr/>
          <a:lstStyle/>
          <a:p>
            <a:fld id="{BE1867B5-C1A1-46CF-9517-8DF7752C1DA6}" type="slidenum">
              <a:rPr lang="en-US" smtClean="0"/>
              <a:pPr/>
              <a:t>28</a:t>
            </a:fld>
            <a:endParaRPr lang="en-US"/>
          </a:p>
        </p:txBody>
      </p:sp>
      <p:sp>
        <p:nvSpPr>
          <p:cNvPr id="3" name="Text Placeholder 2">
            <a:extLst>
              <a:ext uri="{FF2B5EF4-FFF2-40B4-BE49-F238E27FC236}">
                <a16:creationId xmlns:a16="http://schemas.microsoft.com/office/drawing/2014/main" id="{29CCA332-8DF2-F592-007D-4EB03C6C75AD}"/>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03CB62F0-3F5D-8C0E-DC48-E2D85240B8EE}"/>
              </a:ext>
            </a:extLst>
          </p:cNvPr>
          <p:cNvSpPr>
            <a:spLocks noGrp="1"/>
          </p:cNvSpPr>
          <p:nvPr>
            <p:ph type="body" sz="quarter" idx="11"/>
          </p:nvPr>
        </p:nvSpPr>
        <p:spPr/>
        <p:txBody>
          <a:bodyPr/>
          <a:lstStyle/>
          <a:p>
            <a:r>
              <a:rPr lang="en-US" dirty="0"/>
              <a:t>EMS User-Interface Overview: Absentee Voters</a:t>
            </a:r>
          </a:p>
        </p:txBody>
      </p:sp>
      <p:sp>
        <p:nvSpPr>
          <p:cNvPr id="5" name="Text Placeholder 4">
            <a:extLst>
              <a:ext uri="{FF2B5EF4-FFF2-40B4-BE49-F238E27FC236}">
                <a16:creationId xmlns:a16="http://schemas.microsoft.com/office/drawing/2014/main" id="{E97BBDE6-10D0-50EF-0A48-AB414A038A8B}"/>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1" name="TextBox 40">
            <a:extLst>
              <a:ext uri="{FF2B5EF4-FFF2-40B4-BE49-F238E27FC236}">
                <a16:creationId xmlns:a16="http://schemas.microsoft.com/office/drawing/2014/main" id="{8420B711-E4BC-92F2-707E-EC15B70E74F0}"/>
              </a:ext>
            </a:extLst>
          </p:cNvPr>
          <p:cNvSpPr txBox="1"/>
          <p:nvPr/>
        </p:nvSpPr>
        <p:spPr>
          <a:xfrm>
            <a:off x="6477450" y="2595362"/>
            <a:ext cx="5001768" cy="646331"/>
          </a:xfrm>
          <a:prstGeom prst="rect">
            <a:avLst/>
          </a:prstGeom>
          <a:noFill/>
          <a:ln w="6350">
            <a:noFill/>
            <a:prstDash val="dash"/>
          </a:ln>
        </p:spPr>
        <p:txBody>
          <a:bodyPr wrap="square" lIns="0" tIns="0" rIns="0" bIns="0" rtlCol="0">
            <a:spAutoFit/>
          </a:bodyPr>
          <a:lstStyle/>
          <a:p>
            <a:r>
              <a:rPr lang="en-US" sz="1400" dirty="0">
                <a:solidFill>
                  <a:srgbClr val="000000"/>
                </a:solidFill>
                <a:effectLst/>
                <a:latin typeface="Arial" panose="020B0604020202020204" pitchFamily="34" charset="0"/>
              </a:rPr>
              <a:t>Bold’s EMS allows users to pre-mark voters as absentee before Election Day. Once marked, the absentee status is instantly visible to poll workers at check-in</a:t>
            </a:r>
            <a:endParaRPr lang="en-US"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CB80007-4F30-ECDE-B01E-FB521597ED46}"/>
              </a:ext>
            </a:extLst>
          </p:cNvPr>
          <p:cNvSpPr txBox="1"/>
          <p:nvPr/>
        </p:nvSpPr>
        <p:spPr>
          <a:xfrm>
            <a:off x="6477450" y="2027990"/>
            <a:ext cx="5996489"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Absentee Tracking</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2657DE46-F31E-AA95-6299-8292784E65AA}"/>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7249EBC2-E629-BE19-1EC1-C2DE7754DB14}"/>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B57BE5EA-7692-9728-17C4-3E17EC649D1D}"/>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C2749119-23DD-2104-97CF-1BE7FDDB1148}"/>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A965C16E-E35B-1D1F-D435-9033DA2D6578}"/>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A67B7CF-BD58-57FF-3AE8-187FD7F88139}"/>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67F45A4C-677E-BED2-72A1-AF9AFC938406}"/>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77B2DF9-00E1-3409-E7F8-B85234D2FD26}"/>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F044DDD6-F9E5-2D90-2447-FC67903CA9D0}"/>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C57C63D-9706-EB17-8F9A-B06F9DBA15A4}"/>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265A07C9-00AF-AF61-410C-EE0933A28492}"/>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9300C13-DDB3-FB38-FB06-638C8F6FD067}"/>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B0E34357-7FAA-4C4C-40D4-D64838AB0E45}"/>
              </a:ext>
            </a:extLst>
          </p:cNvPr>
          <p:cNvSpPr txBox="1"/>
          <p:nvPr/>
        </p:nvSpPr>
        <p:spPr>
          <a:xfrm>
            <a:off x="6804474"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Simple </a:t>
            </a:r>
            <a:br>
              <a:rPr lang="en-US" sz="1100" b="1" dirty="0">
                <a:solidFill>
                  <a:srgbClr val="2E7FF5"/>
                </a:solidFill>
                <a:latin typeface="Arial" panose="020B0604020202020204" pitchFamily="34" charset="0"/>
                <a:cs typeface="Arial" panose="020B0604020202020204" pitchFamily="34" charset="0"/>
              </a:rPr>
            </a:br>
            <a:r>
              <a:rPr lang="en-US" sz="1100" b="1" dirty="0">
                <a:solidFill>
                  <a:srgbClr val="2E7FF5"/>
                </a:solidFill>
                <a:latin typeface="Arial" panose="020B0604020202020204" pitchFamily="34" charset="0"/>
                <a:cs typeface="Arial" panose="020B0604020202020204" pitchFamily="34" charset="0"/>
              </a:rPr>
              <a:t>Process</a:t>
            </a:r>
          </a:p>
        </p:txBody>
      </p:sp>
      <p:sp>
        <p:nvSpPr>
          <p:cNvPr id="66" name="TextBox 65">
            <a:extLst>
              <a:ext uri="{FF2B5EF4-FFF2-40B4-BE49-F238E27FC236}">
                <a16:creationId xmlns:a16="http://schemas.microsoft.com/office/drawing/2014/main" id="{E629613C-57E8-A2E5-3AF4-71CFAC0FC5E6}"/>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Visible at Check-In</a:t>
            </a:r>
          </a:p>
        </p:txBody>
      </p:sp>
      <p:sp>
        <p:nvSpPr>
          <p:cNvPr id="67" name="TextBox 66">
            <a:extLst>
              <a:ext uri="{FF2B5EF4-FFF2-40B4-BE49-F238E27FC236}">
                <a16:creationId xmlns:a16="http://schemas.microsoft.com/office/drawing/2014/main" id="{853F0D2A-DABC-C0ED-8912-19EEB739E0AF}"/>
              </a:ext>
            </a:extLst>
          </p:cNvPr>
          <p:cNvSpPr txBox="1"/>
          <p:nvPr/>
        </p:nvSpPr>
        <p:spPr>
          <a:xfrm>
            <a:off x="9203112"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Prevents Double Voting</a:t>
            </a:r>
          </a:p>
        </p:txBody>
      </p:sp>
      <p:sp>
        <p:nvSpPr>
          <p:cNvPr id="68" name="TextBox 67">
            <a:extLst>
              <a:ext uri="{FF2B5EF4-FFF2-40B4-BE49-F238E27FC236}">
                <a16:creationId xmlns:a16="http://schemas.microsoft.com/office/drawing/2014/main" id="{9DA58E13-7207-F9F1-D847-EB9B7CE2537E}"/>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Included in Reports</a:t>
            </a:r>
          </a:p>
        </p:txBody>
      </p:sp>
      <p:sp>
        <p:nvSpPr>
          <p:cNvPr id="6" name="TextBox 5">
            <a:extLst>
              <a:ext uri="{FF2B5EF4-FFF2-40B4-BE49-F238E27FC236}">
                <a16:creationId xmlns:a16="http://schemas.microsoft.com/office/drawing/2014/main" id="{8E8C5D5F-7C34-6E39-98EF-C2C953EA09E1}"/>
              </a:ext>
            </a:extLst>
          </p:cNvPr>
          <p:cNvSpPr txBox="1"/>
          <p:nvPr/>
        </p:nvSpPr>
        <p:spPr>
          <a:xfrm>
            <a:off x="6477451" y="4500441"/>
            <a:ext cx="4831725" cy="861774"/>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Marking absentee voters keeps the check-in process smooth and secure. </a:t>
            </a:r>
            <a:r>
              <a:rPr lang="en-US" sz="1400" b="1" dirty="0">
                <a:solidFill>
                  <a:srgbClr val="2E7FF5"/>
                </a:solidFill>
                <a:effectLst/>
                <a:latin typeface="Arial" panose="020B0604020202020204" pitchFamily="34" charset="0"/>
              </a:rPr>
              <a:t>Voter records are clearly labeled and locked, preventing errors</a:t>
            </a:r>
            <a:r>
              <a:rPr lang="en-US" sz="1400" dirty="0">
                <a:effectLst/>
                <a:latin typeface="Arial" panose="020B0604020202020204" pitchFamily="34" charset="0"/>
              </a:rPr>
              <a:t> and helping your team maintain clean election data</a:t>
            </a:r>
            <a:endParaRPr lang="en-US" sz="1400" dirty="0">
              <a:latin typeface="Arial" panose="020B0604020202020204" pitchFamily="34" charset="0"/>
              <a:cs typeface="Arial" panose="020B0604020202020204" pitchFamily="34" charset="0"/>
            </a:endParaRPr>
          </a:p>
        </p:txBody>
      </p:sp>
      <p:pic>
        <p:nvPicPr>
          <p:cNvPr id="11" name="Graphic 10" descr="Bank outline">
            <a:extLst>
              <a:ext uri="{FF2B5EF4-FFF2-40B4-BE49-F238E27FC236}">
                <a16:creationId xmlns:a16="http://schemas.microsoft.com/office/drawing/2014/main" id="{0AE51513-6FC7-5BAF-E819-5FA7997D6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4581" y="3419301"/>
            <a:ext cx="449756" cy="449756"/>
          </a:xfrm>
          <a:prstGeom prst="rect">
            <a:avLst/>
          </a:prstGeom>
        </p:spPr>
      </p:pic>
      <p:pic>
        <p:nvPicPr>
          <p:cNvPr id="14" name="Graphic 13" descr="Scribble with solid fill">
            <a:extLst>
              <a:ext uri="{FF2B5EF4-FFF2-40B4-BE49-F238E27FC236}">
                <a16:creationId xmlns:a16="http://schemas.microsoft.com/office/drawing/2014/main" id="{CF3524EF-E4AD-E45A-533B-BD8D49B75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7712" y="3461070"/>
            <a:ext cx="366218" cy="366218"/>
          </a:xfrm>
          <a:prstGeom prst="rect">
            <a:avLst/>
          </a:prstGeom>
        </p:spPr>
      </p:pic>
      <p:pic>
        <p:nvPicPr>
          <p:cNvPr id="18" name="Graphic 17" descr="Boardroom with solid fill">
            <a:extLst>
              <a:ext uri="{FF2B5EF4-FFF2-40B4-BE49-F238E27FC236}">
                <a16:creationId xmlns:a16="http://schemas.microsoft.com/office/drawing/2014/main" id="{AC6947DB-88B8-FC04-9EDD-B6A1635F9E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89640" y="3392317"/>
            <a:ext cx="503725" cy="503725"/>
          </a:xfrm>
          <a:prstGeom prst="rect">
            <a:avLst/>
          </a:prstGeom>
        </p:spPr>
      </p:pic>
      <p:pic>
        <p:nvPicPr>
          <p:cNvPr id="22" name="Graphic 21" descr="Checkbox Checked with solid fill">
            <a:extLst>
              <a:ext uri="{FF2B5EF4-FFF2-40B4-BE49-F238E27FC236}">
                <a16:creationId xmlns:a16="http://schemas.microsoft.com/office/drawing/2014/main" id="{08448D39-8B74-8DA4-CA9C-3167588A59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4687" y="3428726"/>
            <a:ext cx="430907" cy="430907"/>
          </a:xfrm>
          <a:prstGeom prst="rect">
            <a:avLst/>
          </a:prstGeom>
        </p:spPr>
      </p:pic>
      <p:grpSp>
        <p:nvGrpSpPr>
          <p:cNvPr id="15" name="Group 14">
            <a:extLst>
              <a:ext uri="{FF2B5EF4-FFF2-40B4-BE49-F238E27FC236}">
                <a16:creationId xmlns:a16="http://schemas.microsoft.com/office/drawing/2014/main" id="{789636D7-466F-098F-7A61-C1B40434BF4B}"/>
              </a:ext>
            </a:extLst>
          </p:cNvPr>
          <p:cNvGrpSpPr>
            <a:grpSpLocks noChangeAspect="1"/>
          </p:cNvGrpSpPr>
          <p:nvPr/>
        </p:nvGrpSpPr>
        <p:grpSpPr>
          <a:xfrm>
            <a:off x="381000" y="1495786"/>
            <a:ext cx="5872734" cy="3866429"/>
            <a:chOff x="381000" y="1495786"/>
            <a:chExt cx="5872734" cy="3866429"/>
          </a:xfrm>
        </p:grpSpPr>
        <p:pic>
          <p:nvPicPr>
            <p:cNvPr id="108" name="Picture 107">
              <a:extLst>
                <a:ext uri="{FF2B5EF4-FFF2-40B4-BE49-F238E27FC236}">
                  <a16:creationId xmlns:a16="http://schemas.microsoft.com/office/drawing/2014/main" id="{721D6F54-8328-759C-DE18-C460D5C6FD1A}"/>
                </a:ext>
              </a:extLst>
            </p:cNvPr>
            <p:cNvPicPr>
              <a:picLocks noChangeAspect="1"/>
            </p:cNvPicPr>
            <p:nvPr/>
          </p:nvPicPr>
          <p:blipFill rotWithShape="1">
            <a:blip r:embed="rId10">
              <a:extLst>
                <a:ext uri="{28A0092B-C50C-407E-A947-70E740481C1C}">
                  <a14:useLocalDpi xmlns:a14="http://schemas.microsoft.com/office/drawing/2010/main" val="0"/>
                </a:ext>
              </a:extLst>
            </a:blip>
            <a:srcRect l="18508" t="14026" r="18666" b="17036"/>
            <a:stretch/>
          </p:blipFill>
          <p:spPr>
            <a:xfrm>
              <a:off x="381000" y="1495786"/>
              <a:ext cx="5872734" cy="3866429"/>
            </a:xfrm>
            <a:prstGeom prst="rect">
              <a:avLst/>
            </a:prstGeom>
          </p:spPr>
        </p:pic>
        <p:pic>
          <p:nvPicPr>
            <p:cNvPr id="10" name="Picture 9">
              <a:extLst>
                <a:ext uri="{FF2B5EF4-FFF2-40B4-BE49-F238E27FC236}">
                  <a16:creationId xmlns:a16="http://schemas.microsoft.com/office/drawing/2014/main" id="{EFB063BB-69ED-8E5A-0BD5-DFC12FF85042}"/>
                </a:ext>
              </a:extLst>
            </p:cNvPr>
            <p:cNvPicPr>
              <a:picLocks noChangeAspect="1"/>
            </p:cNvPicPr>
            <p:nvPr/>
          </p:nvPicPr>
          <p:blipFill>
            <a:blip r:embed="rId11"/>
            <a:stretch>
              <a:fillRect/>
            </a:stretch>
          </p:blipFill>
          <p:spPr>
            <a:xfrm>
              <a:off x="652209" y="1742755"/>
              <a:ext cx="5344111" cy="3339786"/>
            </a:xfrm>
            <a:prstGeom prst="rect">
              <a:avLst/>
            </a:prstGeom>
          </p:spPr>
        </p:pic>
      </p:grpSp>
      <p:sp>
        <p:nvSpPr>
          <p:cNvPr id="16" name="Rectangle 15">
            <a:extLst>
              <a:ext uri="{FF2B5EF4-FFF2-40B4-BE49-F238E27FC236}">
                <a16:creationId xmlns:a16="http://schemas.microsoft.com/office/drawing/2014/main" id="{8F4D2909-B998-7EED-A16A-16E514AA8ECD}"/>
              </a:ext>
            </a:extLst>
          </p:cNvPr>
          <p:cNvSpPr/>
          <p:nvPr/>
        </p:nvSpPr>
        <p:spPr>
          <a:xfrm>
            <a:off x="7593365" y="-72731"/>
            <a:ext cx="4601035" cy="2407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b="1" dirty="0">
                <a:solidFill>
                  <a:srgbClr val="C00000"/>
                </a:solidFill>
                <a:latin typeface="Arial" panose="020B0604020202020204" pitchFamily="34" charset="0"/>
                <a:cs typeface="Arial" panose="020B0604020202020204" pitchFamily="34" charset="0"/>
              </a:rPr>
              <a:t>[To combine with early voters]</a:t>
            </a:r>
          </a:p>
        </p:txBody>
      </p:sp>
    </p:spTree>
    <p:extLst>
      <p:ext uri="{BB962C8B-B14F-4D97-AF65-F5344CB8AC3E}">
        <p14:creationId xmlns:p14="http://schemas.microsoft.com/office/powerpoint/2010/main" val="111573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717E85-0796-9B97-C6E0-8663E4CC0E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364321-C8E4-1D44-97E6-E9FD188CAB9B}"/>
              </a:ext>
            </a:extLst>
          </p:cNvPr>
          <p:cNvSpPr>
            <a:spLocks noGrp="1"/>
          </p:cNvSpPr>
          <p:nvPr>
            <p:ph type="sldNum" sz="quarter" idx="4"/>
          </p:nvPr>
        </p:nvSpPr>
        <p:spPr/>
        <p:txBody>
          <a:bodyPr/>
          <a:lstStyle/>
          <a:p>
            <a:fld id="{BE1867B5-C1A1-46CF-9517-8DF7752C1DA6}" type="slidenum">
              <a:rPr lang="en-US" smtClean="0"/>
              <a:pPr/>
              <a:t>29</a:t>
            </a:fld>
            <a:endParaRPr lang="en-US"/>
          </a:p>
        </p:txBody>
      </p:sp>
      <p:sp>
        <p:nvSpPr>
          <p:cNvPr id="3" name="Text Placeholder 2">
            <a:extLst>
              <a:ext uri="{FF2B5EF4-FFF2-40B4-BE49-F238E27FC236}">
                <a16:creationId xmlns:a16="http://schemas.microsoft.com/office/drawing/2014/main" id="{57396391-22E1-9E6F-547B-DD65C2427DDC}"/>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9FDA1C7-1623-B01F-DF46-39ADE76BCEAB}"/>
              </a:ext>
            </a:extLst>
          </p:cNvPr>
          <p:cNvSpPr>
            <a:spLocks noGrp="1"/>
          </p:cNvSpPr>
          <p:nvPr>
            <p:ph type="body" sz="quarter" idx="11"/>
          </p:nvPr>
        </p:nvSpPr>
        <p:spPr/>
        <p:txBody>
          <a:bodyPr/>
          <a:lstStyle/>
          <a:p>
            <a:r>
              <a:rPr lang="en-US" dirty="0"/>
              <a:t>EMS User-Interface Overview: Early Voters</a:t>
            </a:r>
          </a:p>
        </p:txBody>
      </p:sp>
      <p:sp>
        <p:nvSpPr>
          <p:cNvPr id="5" name="Text Placeholder 4">
            <a:extLst>
              <a:ext uri="{FF2B5EF4-FFF2-40B4-BE49-F238E27FC236}">
                <a16:creationId xmlns:a16="http://schemas.microsoft.com/office/drawing/2014/main" id="{447B6EF7-E25B-585C-5465-6AE2729FA762}"/>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1" name="TextBox 40">
            <a:extLst>
              <a:ext uri="{FF2B5EF4-FFF2-40B4-BE49-F238E27FC236}">
                <a16:creationId xmlns:a16="http://schemas.microsoft.com/office/drawing/2014/main" id="{BB2038A9-ED10-B154-5F62-86D0729A47DB}"/>
              </a:ext>
            </a:extLst>
          </p:cNvPr>
          <p:cNvSpPr txBox="1"/>
          <p:nvPr/>
        </p:nvSpPr>
        <p:spPr>
          <a:xfrm>
            <a:off x="6477450" y="2595362"/>
            <a:ext cx="5001768" cy="861774"/>
          </a:xfrm>
          <a:prstGeom prst="rect">
            <a:avLst/>
          </a:prstGeom>
          <a:noFill/>
          <a:ln w="6350">
            <a:noFill/>
            <a:prstDash val="dash"/>
          </a:ln>
        </p:spPr>
        <p:txBody>
          <a:bodyPr wrap="square" lIns="0" tIns="0" rIns="0" bIns="0" rtlCol="0">
            <a:spAutoFit/>
          </a:bodyPr>
          <a:lstStyle/>
          <a:p>
            <a:r>
              <a:rPr lang="en-US" sz="1400" dirty="0">
                <a:solidFill>
                  <a:srgbClr val="000000"/>
                </a:solidFill>
                <a:effectLst/>
                <a:latin typeface="Arial" panose="020B0604020202020204" pitchFamily="34" charset="0"/>
              </a:rPr>
              <a:t>Users can easily mark voters as early in Bold’s EMS before election day. That status is instantly visible to poll workers during check-in ensuring accurate records and preventing duplicate voting</a:t>
            </a:r>
            <a:endParaRPr lang="en-US"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B4E75AD9-7A80-01F8-0A1D-4F3B74850B48}"/>
              </a:ext>
            </a:extLst>
          </p:cNvPr>
          <p:cNvSpPr txBox="1"/>
          <p:nvPr/>
        </p:nvSpPr>
        <p:spPr>
          <a:xfrm>
            <a:off x="6477450" y="2027990"/>
            <a:ext cx="5996489"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Early Voter Tracking</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18ADC70B-91D6-E112-975F-D50CCF2DA547}"/>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2D304704-DB6C-FDAF-C361-B2C9AA41F0A8}"/>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0F728544-36DF-C8B2-BE69-683A3F607F26}"/>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F11EE694-A5FE-9163-BBA1-C4B767179BD7}"/>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D0397881-0402-F778-826C-E84C946F77FD}"/>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5DFEAB1-E4E8-C9B3-7D6B-C33A1F055F27}"/>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BC898385-78B9-FD86-E756-22BF5EB65C35}"/>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B935C19-8E0F-32F0-C761-1EAB3F7B14E2}"/>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58176CD3-DFAF-A066-91CE-188D601E239C}"/>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1855A61-1C18-C404-155A-9BE3F1A1F4CB}"/>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1204F543-D236-9B36-498B-036623E08335}"/>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F8338F1-3B34-133F-E272-9AE6026B305C}"/>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A5C151A8-107C-454A-E88D-6E938074C151}"/>
              </a:ext>
            </a:extLst>
          </p:cNvPr>
          <p:cNvSpPr txBox="1"/>
          <p:nvPr/>
        </p:nvSpPr>
        <p:spPr>
          <a:xfrm>
            <a:off x="6804474"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Simple </a:t>
            </a:r>
            <a:br>
              <a:rPr lang="en-US" sz="1100" b="1" dirty="0">
                <a:solidFill>
                  <a:srgbClr val="2E7FF5"/>
                </a:solidFill>
                <a:latin typeface="Arial" panose="020B0604020202020204" pitchFamily="34" charset="0"/>
                <a:cs typeface="Arial" panose="020B0604020202020204" pitchFamily="34" charset="0"/>
              </a:rPr>
            </a:br>
            <a:r>
              <a:rPr lang="en-US" sz="1100" b="1" dirty="0">
                <a:solidFill>
                  <a:srgbClr val="2E7FF5"/>
                </a:solidFill>
                <a:latin typeface="Arial" panose="020B0604020202020204" pitchFamily="34" charset="0"/>
                <a:cs typeface="Arial" panose="020B0604020202020204" pitchFamily="34" charset="0"/>
              </a:rPr>
              <a:t>Process</a:t>
            </a:r>
          </a:p>
        </p:txBody>
      </p:sp>
      <p:sp>
        <p:nvSpPr>
          <p:cNvPr id="66" name="TextBox 65">
            <a:extLst>
              <a:ext uri="{FF2B5EF4-FFF2-40B4-BE49-F238E27FC236}">
                <a16:creationId xmlns:a16="http://schemas.microsoft.com/office/drawing/2014/main" id="{B3EFF280-670F-82BB-1D7A-5A36C5D78FF4}"/>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Visible at Check-In</a:t>
            </a:r>
          </a:p>
        </p:txBody>
      </p:sp>
      <p:sp>
        <p:nvSpPr>
          <p:cNvPr id="67" name="TextBox 66">
            <a:extLst>
              <a:ext uri="{FF2B5EF4-FFF2-40B4-BE49-F238E27FC236}">
                <a16:creationId xmlns:a16="http://schemas.microsoft.com/office/drawing/2014/main" id="{45B378D9-DD80-0762-CA32-186A646A63C5}"/>
              </a:ext>
            </a:extLst>
          </p:cNvPr>
          <p:cNvSpPr txBox="1"/>
          <p:nvPr/>
        </p:nvSpPr>
        <p:spPr>
          <a:xfrm>
            <a:off x="9203112"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Prevents Double Voting</a:t>
            </a:r>
          </a:p>
        </p:txBody>
      </p:sp>
      <p:sp>
        <p:nvSpPr>
          <p:cNvPr id="68" name="TextBox 67">
            <a:extLst>
              <a:ext uri="{FF2B5EF4-FFF2-40B4-BE49-F238E27FC236}">
                <a16:creationId xmlns:a16="http://schemas.microsoft.com/office/drawing/2014/main" id="{3547C8B3-3E40-BE5D-3CBD-CCD67244A039}"/>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Included in Reports</a:t>
            </a:r>
          </a:p>
        </p:txBody>
      </p:sp>
      <p:sp>
        <p:nvSpPr>
          <p:cNvPr id="6" name="TextBox 5">
            <a:extLst>
              <a:ext uri="{FF2B5EF4-FFF2-40B4-BE49-F238E27FC236}">
                <a16:creationId xmlns:a16="http://schemas.microsoft.com/office/drawing/2014/main" id="{16A15559-6DA7-A37B-1B25-6A0637420F00}"/>
              </a:ext>
            </a:extLst>
          </p:cNvPr>
          <p:cNvSpPr txBox="1"/>
          <p:nvPr/>
        </p:nvSpPr>
        <p:spPr>
          <a:xfrm>
            <a:off x="6477451" y="4500441"/>
            <a:ext cx="4831725" cy="861774"/>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Early vote tracking in EMS gives your election team full visibility and prevents duplicate voting. It’s </a:t>
            </a:r>
            <a:r>
              <a:rPr lang="en-US" sz="1400" b="1" dirty="0">
                <a:solidFill>
                  <a:srgbClr val="2E7FF5"/>
                </a:solidFill>
                <a:effectLst/>
                <a:latin typeface="Arial" panose="020B0604020202020204" pitchFamily="34" charset="0"/>
              </a:rPr>
              <a:t>seamless for poll workers and built to maintain record integrity across all voter statuses</a:t>
            </a:r>
            <a:endParaRPr lang="en-US" sz="1400" b="1" dirty="0">
              <a:solidFill>
                <a:srgbClr val="2E7FF5"/>
              </a:solidFill>
              <a:latin typeface="Arial" panose="020B0604020202020204" pitchFamily="34" charset="0"/>
              <a:cs typeface="Arial" panose="020B0604020202020204" pitchFamily="34" charset="0"/>
            </a:endParaRPr>
          </a:p>
        </p:txBody>
      </p:sp>
      <p:pic>
        <p:nvPicPr>
          <p:cNvPr id="108" name="Picture 107">
            <a:extLst>
              <a:ext uri="{FF2B5EF4-FFF2-40B4-BE49-F238E27FC236}">
                <a16:creationId xmlns:a16="http://schemas.microsoft.com/office/drawing/2014/main" id="{C356F9A3-C8B1-912C-75B1-4B9AC5D9CF96}"/>
              </a:ext>
            </a:extLst>
          </p:cNvPr>
          <p:cNvPicPr>
            <a:picLocks noChangeAspect="1"/>
          </p:cNvPicPr>
          <p:nvPr/>
        </p:nvPicPr>
        <p:blipFill rotWithShape="1">
          <a:blip r:embed="rId2">
            <a:extLst>
              <a:ext uri="{28A0092B-C50C-407E-A947-70E740481C1C}">
                <a14:useLocalDpi xmlns:a14="http://schemas.microsoft.com/office/drawing/2010/main" val="0"/>
              </a:ext>
            </a:extLst>
          </a:blip>
          <a:srcRect l="18508" t="14026" r="18666" b="17036"/>
          <a:stretch/>
        </p:blipFill>
        <p:spPr>
          <a:xfrm>
            <a:off x="381000" y="1495786"/>
            <a:ext cx="5872734" cy="3866429"/>
          </a:xfrm>
          <a:prstGeom prst="rect">
            <a:avLst/>
          </a:prstGeom>
        </p:spPr>
      </p:pic>
      <p:pic>
        <p:nvPicPr>
          <p:cNvPr id="11" name="Graphic 10" descr="Bank outline">
            <a:extLst>
              <a:ext uri="{FF2B5EF4-FFF2-40B4-BE49-F238E27FC236}">
                <a16:creationId xmlns:a16="http://schemas.microsoft.com/office/drawing/2014/main" id="{A873CAB3-DDA0-5731-461A-86DF51943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4581" y="3419301"/>
            <a:ext cx="449756" cy="449756"/>
          </a:xfrm>
          <a:prstGeom prst="rect">
            <a:avLst/>
          </a:prstGeom>
        </p:spPr>
      </p:pic>
      <p:pic>
        <p:nvPicPr>
          <p:cNvPr id="14" name="Graphic 13" descr="Scribble with solid fill">
            <a:extLst>
              <a:ext uri="{FF2B5EF4-FFF2-40B4-BE49-F238E27FC236}">
                <a16:creationId xmlns:a16="http://schemas.microsoft.com/office/drawing/2014/main" id="{454860F4-9B78-B5EA-A6B2-142D3ADDD0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57712" y="3461070"/>
            <a:ext cx="366218" cy="366218"/>
          </a:xfrm>
          <a:prstGeom prst="rect">
            <a:avLst/>
          </a:prstGeom>
        </p:spPr>
      </p:pic>
      <p:pic>
        <p:nvPicPr>
          <p:cNvPr id="18" name="Graphic 17" descr="Boardroom with solid fill">
            <a:extLst>
              <a:ext uri="{FF2B5EF4-FFF2-40B4-BE49-F238E27FC236}">
                <a16:creationId xmlns:a16="http://schemas.microsoft.com/office/drawing/2014/main" id="{A5D182D6-336B-EE46-1DE5-664D08E876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89640" y="3392317"/>
            <a:ext cx="503725" cy="503725"/>
          </a:xfrm>
          <a:prstGeom prst="rect">
            <a:avLst/>
          </a:prstGeom>
        </p:spPr>
      </p:pic>
      <p:pic>
        <p:nvPicPr>
          <p:cNvPr id="22" name="Graphic 21" descr="Checkbox Checked with solid fill">
            <a:extLst>
              <a:ext uri="{FF2B5EF4-FFF2-40B4-BE49-F238E27FC236}">
                <a16:creationId xmlns:a16="http://schemas.microsoft.com/office/drawing/2014/main" id="{91B3D9E5-1B71-EC52-8C6F-22D15CD4C9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24687" y="3428726"/>
            <a:ext cx="430907" cy="430907"/>
          </a:xfrm>
          <a:prstGeom prst="rect">
            <a:avLst/>
          </a:prstGeom>
        </p:spPr>
      </p:pic>
      <p:pic>
        <p:nvPicPr>
          <p:cNvPr id="13" name="Picture 12">
            <a:extLst>
              <a:ext uri="{FF2B5EF4-FFF2-40B4-BE49-F238E27FC236}">
                <a16:creationId xmlns:a16="http://schemas.microsoft.com/office/drawing/2014/main" id="{D1E7E930-F2B3-7CAE-C6D5-FC93A8AA04AB}"/>
              </a:ext>
            </a:extLst>
          </p:cNvPr>
          <p:cNvPicPr>
            <a:picLocks noChangeAspect="1"/>
          </p:cNvPicPr>
          <p:nvPr/>
        </p:nvPicPr>
        <p:blipFill>
          <a:blip r:embed="rId11"/>
          <a:stretch>
            <a:fillRect/>
          </a:stretch>
        </p:blipFill>
        <p:spPr>
          <a:xfrm>
            <a:off x="652209" y="1742755"/>
            <a:ext cx="5344111" cy="3337245"/>
          </a:xfrm>
          <a:prstGeom prst="rect">
            <a:avLst/>
          </a:prstGeom>
        </p:spPr>
      </p:pic>
      <p:sp>
        <p:nvSpPr>
          <p:cNvPr id="7" name="Rectangle 6">
            <a:extLst>
              <a:ext uri="{FF2B5EF4-FFF2-40B4-BE49-F238E27FC236}">
                <a16:creationId xmlns:a16="http://schemas.microsoft.com/office/drawing/2014/main" id="{C5CB181E-2A6A-7AC4-8C4C-B7DB9B16B423}"/>
              </a:ext>
            </a:extLst>
          </p:cNvPr>
          <p:cNvSpPr/>
          <p:nvPr/>
        </p:nvSpPr>
        <p:spPr>
          <a:xfrm>
            <a:off x="7590965" y="0"/>
            <a:ext cx="4601035" cy="24079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b="1" dirty="0">
                <a:solidFill>
                  <a:srgbClr val="C00000"/>
                </a:solidFill>
                <a:latin typeface="Arial" panose="020B0604020202020204" pitchFamily="34" charset="0"/>
                <a:cs typeface="Arial" panose="020B0604020202020204" pitchFamily="34" charset="0"/>
              </a:rPr>
              <a:t>[To combine with absentees]</a:t>
            </a:r>
          </a:p>
        </p:txBody>
      </p:sp>
    </p:spTree>
    <p:extLst>
      <p:ext uri="{BB962C8B-B14F-4D97-AF65-F5344CB8AC3E}">
        <p14:creationId xmlns:p14="http://schemas.microsoft.com/office/powerpoint/2010/main" val="1681603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0D8B18-6EF6-E010-5602-5C76CDF6343A}"/>
              </a:ext>
            </a:extLst>
          </p:cNvPr>
          <p:cNvSpPr>
            <a:spLocks noGrp="1"/>
          </p:cNvSpPr>
          <p:nvPr>
            <p:ph type="sldNum" sz="quarter" idx="4"/>
          </p:nvPr>
        </p:nvSpPr>
        <p:spPr/>
        <p:txBody>
          <a:bodyPr/>
          <a:lstStyle/>
          <a:p>
            <a:fld id="{BE1867B5-C1A1-46CF-9517-8DF7752C1DA6}" type="slidenum">
              <a:rPr lang="en-US" smtClean="0"/>
              <a:pPr/>
              <a:t>3</a:t>
            </a:fld>
            <a:endParaRPr lang="en-US"/>
          </a:p>
        </p:txBody>
      </p:sp>
      <p:sp>
        <p:nvSpPr>
          <p:cNvPr id="3" name="Text Placeholder 2">
            <a:extLst>
              <a:ext uri="{FF2B5EF4-FFF2-40B4-BE49-F238E27FC236}">
                <a16:creationId xmlns:a16="http://schemas.microsoft.com/office/drawing/2014/main" id="{E383B750-88F2-E412-94EA-09ED30483AA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1D0D92CE-3B41-FE36-7373-B7F9189BCA3E}"/>
              </a:ext>
            </a:extLst>
          </p:cNvPr>
          <p:cNvSpPr>
            <a:spLocks noGrp="1"/>
          </p:cNvSpPr>
          <p:nvPr>
            <p:ph type="body" sz="quarter" idx="11"/>
          </p:nvPr>
        </p:nvSpPr>
        <p:spPr/>
        <p:txBody>
          <a:bodyPr/>
          <a:lstStyle/>
          <a:p>
            <a:r>
              <a:rPr lang="en-US" dirty="0"/>
              <a:t>Bold’s Election Management System at a Glance</a:t>
            </a:r>
          </a:p>
        </p:txBody>
      </p:sp>
      <p:sp>
        <p:nvSpPr>
          <p:cNvPr id="5" name="Text Placeholder 4">
            <a:extLst>
              <a:ext uri="{FF2B5EF4-FFF2-40B4-BE49-F238E27FC236}">
                <a16:creationId xmlns:a16="http://schemas.microsoft.com/office/drawing/2014/main" id="{467AE620-994F-4DD2-707F-ED25CADFDBD6}"/>
              </a:ext>
            </a:extLst>
          </p:cNvPr>
          <p:cNvSpPr>
            <a:spLocks noGrp="1"/>
          </p:cNvSpPr>
          <p:nvPr>
            <p:ph type="body" sz="quarter" idx="12"/>
          </p:nvPr>
        </p:nvSpPr>
        <p:spPr/>
        <p:txBody>
          <a:bodyPr/>
          <a:lstStyle/>
          <a:p>
            <a:r>
              <a:rPr lang="en-US" dirty="0"/>
              <a:t>Purpose-built for your team, Bold streamlines every step of the voter check-in process from setup to reporting</a:t>
            </a:r>
          </a:p>
        </p:txBody>
      </p:sp>
      <p:grpSp>
        <p:nvGrpSpPr>
          <p:cNvPr id="18" name="Group 17">
            <a:extLst>
              <a:ext uri="{FF2B5EF4-FFF2-40B4-BE49-F238E27FC236}">
                <a16:creationId xmlns:a16="http://schemas.microsoft.com/office/drawing/2014/main" id="{D9C1BEE4-1D3E-CE6A-9E5A-0FA9F47B44BB}"/>
              </a:ext>
            </a:extLst>
          </p:cNvPr>
          <p:cNvGrpSpPr/>
          <p:nvPr/>
        </p:nvGrpSpPr>
        <p:grpSpPr>
          <a:xfrm>
            <a:off x="6822905" y="5730665"/>
            <a:ext cx="539768" cy="539768"/>
            <a:chOff x="2439588" y="2833628"/>
            <a:chExt cx="405535" cy="405535"/>
          </a:xfrm>
        </p:grpSpPr>
        <p:sp>
          <p:nvSpPr>
            <p:cNvPr id="104" name="Oval 103">
              <a:extLst>
                <a:ext uri="{FF2B5EF4-FFF2-40B4-BE49-F238E27FC236}">
                  <a16:creationId xmlns:a16="http://schemas.microsoft.com/office/drawing/2014/main" id="{0425AE05-A367-18BB-D3CC-27F5D007C821}"/>
                </a:ext>
              </a:extLst>
            </p:cNvPr>
            <p:cNvSpPr/>
            <p:nvPr/>
          </p:nvSpPr>
          <p:spPr>
            <a:xfrm>
              <a:off x="2439588" y="2833628"/>
              <a:ext cx="405535" cy="405535"/>
            </a:xfrm>
            <a:prstGeom prst="ellipse">
              <a:avLst/>
            </a:prstGeom>
            <a:solidFill>
              <a:schemeClr val="bg1"/>
            </a:solidFill>
            <a:ln>
              <a:noFill/>
            </a:ln>
            <a:effectLst>
              <a:outerShdw blurRad="381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5" name="Oval 104">
              <a:extLst>
                <a:ext uri="{FF2B5EF4-FFF2-40B4-BE49-F238E27FC236}">
                  <a16:creationId xmlns:a16="http://schemas.microsoft.com/office/drawing/2014/main" id="{CC906464-0E81-621B-2FEC-9B139C9F1F6B}"/>
                </a:ext>
              </a:extLst>
            </p:cNvPr>
            <p:cNvSpPr/>
            <p:nvPr/>
          </p:nvSpPr>
          <p:spPr>
            <a:xfrm>
              <a:off x="2474779" y="2868819"/>
              <a:ext cx="335153" cy="335153"/>
            </a:xfrm>
            <a:prstGeom prst="ellipse">
              <a:avLst/>
            </a:prstGeom>
            <a:solidFill>
              <a:srgbClr val="9B51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274" name="Group 273">
            <a:extLst>
              <a:ext uri="{FF2B5EF4-FFF2-40B4-BE49-F238E27FC236}">
                <a16:creationId xmlns:a16="http://schemas.microsoft.com/office/drawing/2014/main" id="{27BDB8B1-3E79-077B-1B56-435104ECDEA1}"/>
              </a:ext>
            </a:extLst>
          </p:cNvPr>
          <p:cNvGrpSpPr/>
          <p:nvPr/>
        </p:nvGrpSpPr>
        <p:grpSpPr>
          <a:xfrm>
            <a:off x="8909316" y="2705209"/>
            <a:ext cx="2766747" cy="1419146"/>
            <a:chOff x="533947" y="4596176"/>
            <a:chExt cx="2766747" cy="1419146"/>
          </a:xfrm>
        </p:grpSpPr>
        <p:sp>
          <p:nvSpPr>
            <p:cNvPr id="275" name="Title 1">
              <a:extLst>
                <a:ext uri="{FF2B5EF4-FFF2-40B4-BE49-F238E27FC236}">
                  <a16:creationId xmlns:a16="http://schemas.microsoft.com/office/drawing/2014/main" id="{7B3FE0E8-4C0E-C9ED-2CD7-9C7E3863D2EA}"/>
                </a:ext>
              </a:extLst>
            </p:cNvPr>
            <p:cNvSpPr txBox="1">
              <a:spLocks/>
            </p:cNvSpPr>
            <p:nvPr/>
          </p:nvSpPr>
          <p:spPr>
            <a:xfrm>
              <a:off x="533947" y="4938104"/>
              <a:ext cx="2766747"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400" dirty="0">
                  <a:latin typeface="Arial" panose="020B0604020202020204" pitchFamily="34" charset="0"/>
                  <a:ea typeface="Segoe UI Black" panose="020B0A02040204020203" pitchFamily="34" charset="0"/>
                  <a:cs typeface="Arial" panose="020B0604020202020204" pitchFamily="34" charset="0"/>
                </a:rPr>
                <a:t>Bold simplifies your post-election closeout with tools to reconcile poll lists, track voter history, and generate audit-ready reports in minutes</a:t>
              </a:r>
            </a:p>
          </p:txBody>
        </p:sp>
        <p:sp>
          <p:nvSpPr>
            <p:cNvPr id="276" name="Title 1">
              <a:extLst>
                <a:ext uri="{FF2B5EF4-FFF2-40B4-BE49-F238E27FC236}">
                  <a16:creationId xmlns:a16="http://schemas.microsoft.com/office/drawing/2014/main" id="{16388461-5529-391C-AA63-EA782EFBDAD4}"/>
                </a:ext>
              </a:extLst>
            </p:cNvPr>
            <p:cNvSpPr txBox="1">
              <a:spLocks/>
            </p:cNvSpPr>
            <p:nvPr/>
          </p:nvSpPr>
          <p:spPr>
            <a:xfrm>
              <a:off x="533947" y="4596176"/>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600" b="1" dirty="0">
                  <a:solidFill>
                    <a:srgbClr val="00A492"/>
                  </a:solidFill>
                  <a:latin typeface="Arial" panose="020B0604020202020204" pitchFamily="34" charset="0"/>
                  <a:ea typeface="Segoe UI Black" panose="020B0A02040204020203" pitchFamily="34" charset="0"/>
                  <a:cs typeface="Arial" panose="020B0604020202020204" pitchFamily="34" charset="0"/>
                </a:rPr>
                <a:t>Post-Election &amp; Reporting</a:t>
              </a:r>
            </a:p>
          </p:txBody>
        </p:sp>
      </p:grpSp>
      <p:grpSp>
        <p:nvGrpSpPr>
          <p:cNvPr id="277" name="Group 276">
            <a:extLst>
              <a:ext uri="{FF2B5EF4-FFF2-40B4-BE49-F238E27FC236}">
                <a16:creationId xmlns:a16="http://schemas.microsoft.com/office/drawing/2014/main" id="{BECE2529-7A0C-3488-BD2E-BEB592EA40C1}"/>
              </a:ext>
            </a:extLst>
          </p:cNvPr>
          <p:cNvGrpSpPr/>
          <p:nvPr/>
        </p:nvGrpSpPr>
        <p:grpSpPr>
          <a:xfrm>
            <a:off x="533947" y="2705209"/>
            <a:ext cx="2766747" cy="1203702"/>
            <a:chOff x="533947" y="3033320"/>
            <a:chExt cx="2766747" cy="1203702"/>
          </a:xfrm>
        </p:grpSpPr>
        <p:sp>
          <p:nvSpPr>
            <p:cNvPr id="278" name="Title 1">
              <a:extLst>
                <a:ext uri="{FF2B5EF4-FFF2-40B4-BE49-F238E27FC236}">
                  <a16:creationId xmlns:a16="http://schemas.microsoft.com/office/drawing/2014/main" id="{A7E29E97-B7D7-5511-893F-952389A4C3FD}"/>
                </a:ext>
              </a:extLst>
            </p:cNvPr>
            <p:cNvSpPr txBox="1">
              <a:spLocks/>
            </p:cNvSpPr>
            <p:nvPr/>
          </p:nvSpPr>
          <p:spPr>
            <a:xfrm>
              <a:off x="533947" y="3375248"/>
              <a:ext cx="2766747" cy="861774"/>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400" dirty="0">
                  <a:solidFill>
                    <a:srgbClr val="000000"/>
                  </a:solidFill>
                  <a:latin typeface="Arial" panose="020B0604020202020204" pitchFamily="34" charset="0"/>
                  <a:ea typeface="Segoe UI Black" panose="020B0A02040204020203" pitchFamily="34" charset="0"/>
                  <a:cs typeface="Arial" panose="020B0604020202020204" pitchFamily="34" charset="0"/>
                </a:rPr>
                <a:t>Bold’s comprehensive pre-election tools streamline the setup process and ensure a seamless start to Election Day</a:t>
              </a:r>
              <a:endParaRPr lang="en-US" sz="1400" dirty="0">
                <a:latin typeface="Arial" panose="020B0604020202020204" pitchFamily="34" charset="0"/>
                <a:ea typeface="Segoe UI Black" panose="020B0A02040204020203" pitchFamily="34" charset="0"/>
                <a:cs typeface="Arial" panose="020B0604020202020204" pitchFamily="34" charset="0"/>
              </a:endParaRPr>
            </a:p>
          </p:txBody>
        </p:sp>
        <p:sp>
          <p:nvSpPr>
            <p:cNvPr id="279" name="Title 1">
              <a:extLst>
                <a:ext uri="{FF2B5EF4-FFF2-40B4-BE49-F238E27FC236}">
                  <a16:creationId xmlns:a16="http://schemas.microsoft.com/office/drawing/2014/main" id="{1B960735-686A-66D9-48E3-35D99DCFE06A}"/>
                </a:ext>
              </a:extLst>
            </p:cNvPr>
            <p:cNvSpPr txBox="1">
              <a:spLocks/>
            </p:cNvSpPr>
            <p:nvPr/>
          </p:nvSpPr>
          <p:spPr>
            <a:xfrm>
              <a:off x="533947" y="3033320"/>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600" b="1" dirty="0">
                  <a:solidFill>
                    <a:srgbClr val="005FAF"/>
                  </a:solidFill>
                  <a:latin typeface="Arial" panose="020B0604020202020204" pitchFamily="34" charset="0"/>
                  <a:ea typeface="Segoe UI Black" panose="020B0A02040204020203" pitchFamily="34" charset="0"/>
                  <a:cs typeface="Arial" panose="020B0604020202020204" pitchFamily="34" charset="0"/>
                </a:rPr>
                <a:t>Pre-Election Setup</a:t>
              </a:r>
            </a:p>
          </p:txBody>
        </p:sp>
      </p:grpSp>
      <p:grpSp>
        <p:nvGrpSpPr>
          <p:cNvPr id="280" name="Group 279">
            <a:extLst>
              <a:ext uri="{FF2B5EF4-FFF2-40B4-BE49-F238E27FC236}">
                <a16:creationId xmlns:a16="http://schemas.microsoft.com/office/drawing/2014/main" id="{72471FE0-D377-A2D2-805A-79B180CB0C47}"/>
              </a:ext>
            </a:extLst>
          </p:cNvPr>
          <p:cNvGrpSpPr/>
          <p:nvPr/>
        </p:nvGrpSpPr>
        <p:grpSpPr>
          <a:xfrm>
            <a:off x="8909316" y="4402037"/>
            <a:ext cx="2766747" cy="1419146"/>
            <a:chOff x="533947" y="4596176"/>
            <a:chExt cx="2766747" cy="1419146"/>
          </a:xfrm>
        </p:grpSpPr>
        <p:sp>
          <p:nvSpPr>
            <p:cNvPr id="281" name="Title 1">
              <a:extLst>
                <a:ext uri="{FF2B5EF4-FFF2-40B4-BE49-F238E27FC236}">
                  <a16:creationId xmlns:a16="http://schemas.microsoft.com/office/drawing/2014/main" id="{F219E2CD-D6ED-C4C0-9048-8935705BD606}"/>
                </a:ext>
              </a:extLst>
            </p:cNvPr>
            <p:cNvSpPr txBox="1">
              <a:spLocks/>
            </p:cNvSpPr>
            <p:nvPr/>
          </p:nvSpPr>
          <p:spPr>
            <a:xfrm>
              <a:off x="533947" y="4938104"/>
              <a:ext cx="2766747"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400" dirty="0">
                  <a:latin typeface="Arial" panose="020B0604020202020204" pitchFamily="34" charset="0"/>
                  <a:ea typeface="Segoe UI Black" panose="020B0A02040204020203" pitchFamily="34" charset="0"/>
                  <a:cs typeface="Arial" panose="020B0604020202020204" pitchFamily="34" charset="0"/>
                </a:rPr>
                <a:t>Bold is with you at every step, offering unlimited training, live support, and election-tested guidance to keep your team confident and in control</a:t>
              </a:r>
            </a:p>
          </p:txBody>
        </p:sp>
        <p:sp>
          <p:nvSpPr>
            <p:cNvPr id="282" name="Title 1">
              <a:extLst>
                <a:ext uri="{FF2B5EF4-FFF2-40B4-BE49-F238E27FC236}">
                  <a16:creationId xmlns:a16="http://schemas.microsoft.com/office/drawing/2014/main" id="{23E8FF5F-C2E4-3509-9281-501D05E47426}"/>
                </a:ext>
              </a:extLst>
            </p:cNvPr>
            <p:cNvSpPr txBox="1">
              <a:spLocks/>
            </p:cNvSpPr>
            <p:nvPr/>
          </p:nvSpPr>
          <p:spPr>
            <a:xfrm>
              <a:off x="533947" y="4596176"/>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600" b="1" dirty="0">
                  <a:solidFill>
                    <a:srgbClr val="9B51E0"/>
                  </a:solidFill>
                  <a:latin typeface="Arial" panose="020B0604020202020204" pitchFamily="34" charset="0"/>
                  <a:ea typeface="Segoe UI Black" panose="020B0A02040204020203" pitchFamily="34" charset="0"/>
                  <a:cs typeface="Arial" panose="020B0604020202020204" pitchFamily="34" charset="0"/>
                </a:rPr>
                <a:t>Support &amp; Training</a:t>
              </a:r>
            </a:p>
          </p:txBody>
        </p:sp>
      </p:grpSp>
      <p:grpSp>
        <p:nvGrpSpPr>
          <p:cNvPr id="283" name="Group 282">
            <a:extLst>
              <a:ext uri="{FF2B5EF4-FFF2-40B4-BE49-F238E27FC236}">
                <a16:creationId xmlns:a16="http://schemas.microsoft.com/office/drawing/2014/main" id="{E79D27FE-0081-96E7-CAC6-9B69BEE0AA9D}"/>
              </a:ext>
            </a:extLst>
          </p:cNvPr>
          <p:cNvGrpSpPr/>
          <p:nvPr/>
        </p:nvGrpSpPr>
        <p:grpSpPr>
          <a:xfrm>
            <a:off x="533947" y="4402037"/>
            <a:ext cx="2766747" cy="1419146"/>
            <a:chOff x="533947" y="3033320"/>
            <a:chExt cx="2766747" cy="1419146"/>
          </a:xfrm>
        </p:grpSpPr>
        <p:sp>
          <p:nvSpPr>
            <p:cNvPr id="284" name="Title 1">
              <a:extLst>
                <a:ext uri="{FF2B5EF4-FFF2-40B4-BE49-F238E27FC236}">
                  <a16:creationId xmlns:a16="http://schemas.microsoft.com/office/drawing/2014/main" id="{7AFC208D-FE6D-577D-158D-4D25F10D6511}"/>
                </a:ext>
              </a:extLst>
            </p:cNvPr>
            <p:cNvSpPr txBox="1">
              <a:spLocks/>
            </p:cNvSpPr>
            <p:nvPr/>
          </p:nvSpPr>
          <p:spPr>
            <a:xfrm>
              <a:off x="533947" y="3375248"/>
              <a:ext cx="2766747"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400" dirty="0">
                  <a:latin typeface="Arial" panose="020B0604020202020204" pitchFamily="34" charset="0"/>
                  <a:ea typeface="Segoe UI Black" panose="020B0A02040204020203" pitchFamily="34" charset="0"/>
                  <a:cs typeface="Arial" panose="020B0604020202020204" pitchFamily="34" charset="0"/>
                </a:rPr>
                <a:t>Bold keeps Election Day running smoothly with intuitive check-in tools, built-in fail-safes, real-time reporting, and regional poll reps ready to support your team on-site</a:t>
              </a:r>
            </a:p>
          </p:txBody>
        </p:sp>
        <p:sp>
          <p:nvSpPr>
            <p:cNvPr id="285" name="Title 1">
              <a:extLst>
                <a:ext uri="{FF2B5EF4-FFF2-40B4-BE49-F238E27FC236}">
                  <a16:creationId xmlns:a16="http://schemas.microsoft.com/office/drawing/2014/main" id="{BFF22789-D3F7-6F24-54A5-B0E095F46EEF}"/>
                </a:ext>
              </a:extLst>
            </p:cNvPr>
            <p:cNvSpPr txBox="1">
              <a:spLocks/>
            </p:cNvSpPr>
            <p:nvPr/>
          </p:nvSpPr>
          <p:spPr>
            <a:xfrm>
              <a:off x="533947" y="3033320"/>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600" b="1" dirty="0">
                  <a:ln w="3175">
                    <a:noFill/>
                  </a:ln>
                  <a:solidFill>
                    <a:srgbClr val="00507F"/>
                  </a:solidFill>
                  <a:latin typeface="Arial" panose="020B0604020202020204" pitchFamily="34" charset="0"/>
                  <a:ea typeface="Segoe UI Black" panose="020B0A02040204020203" pitchFamily="34" charset="0"/>
                  <a:cs typeface="Arial" panose="020B0604020202020204" pitchFamily="34" charset="0"/>
                </a:rPr>
                <a:t>On Election Day</a:t>
              </a:r>
            </a:p>
          </p:txBody>
        </p:sp>
      </p:grpSp>
      <p:grpSp>
        <p:nvGrpSpPr>
          <p:cNvPr id="286" name="Group 285">
            <a:extLst>
              <a:ext uri="{FF2B5EF4-FFF2-40B4-BE49-F238E27FC236}">
                <a16:creationId xmlns:a16="http://schemas.microsoft.com/office/drawing/2014/main" id="{9640EB9B-F29F-4003-051B-90A52FBC4937}"/>
              </a:ext>
            </a:extLst>
          </p:cNvPr>
          <p:cNvGrpSpPr/>
          <p:nvPr/>
        </p:nvGrpSpPr>
        <p:grpSpPr>
          <a:xfrm>
            <a:off x="4306526" y="1160821"/>
            <a:ext cx="3578946" cy="988259"/>
            <a:chOff x="533947" y="3033320"/>
            <a:chExt cx="2766747" cy="988259"/>
          </a:xfrm>
        </p:grpSpPr>
        <p:sp>
          <p:nvSpPr>
            <p:cNvPr id="287" name="Title 1">
              <a:extLst>
                <a:ext uri="{FF2B5EF4-FFF2-40B4-BE49-F238E27FC236}">
                  <a16:creationId xmlns:a16="http://schemas.microsoft.com/office/drawing/2014/main" id="{843F5E6C-1582-DF29-34C4-E6751C61FAAC}"/>
                </a:ext>
              </a:extLst>
            </p:cNvPr>
            <p:cNvSpPr txBox="1">
              <a:spLocks/>
            </p:cNvSpPr>
            <p:nvPr/>
          </p:nvSpPr>
          <p:spPr>
            <a:xfrm>
              <a:off x="533947" y="3375248"/>
              <a:ext cx="2766747" cy="64633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400" dirty="0">
                  <a:latin typeface="Arial" panose="020B0604020202020204" pitchFamily="34" charset="0"/>
                  <a:ea typeface="Segoe UI Black" panose="020B0A02040204020203" pitchFamily="34" charset="0"/>
                  <a:cs typeface="Arial" panose="020B0604020202020204" pitchFamily="34" charset="0"/>
                </a:rPr>
                <a:t>Bold’s EMS powers every phase of your election from setup to sign-off with the reliability, speed, and support you deserve</a:t>
              </a:r>
            </a:p>
          </p:txBody>
        </p:sp>
        <p:sp>
          <p:nvSpPr>
            <p:cNvPr id="288" name="Title 1">
              <a:extLst>
                <a:ext uri="{FF2B5EF4-FFF2-40B4-BE49-F238E27FC236}">
                  <a16:creationId xmlns:a16="http://schemas.microsoft.com/office/drawing/2014/main" id="{550BAA13-F343-51A0-3FB4-FC0A9A1FC0A1}"/>
                </a:ext>
              </a:extLst>
            </p:cNvPr>
            <p:cNvSpPr txBox="1">
              <a:spLocks/>
            </p:cNvSpPr>
            <p:nvPr/>
          </p:nvSpPr>
          <p:spPr>
            <a:xfrm>
              <a:off x="533947" y="3033320"/>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b="1" dirty="0">
                  <a:solidFill>
                    <a:srgbClr val="2E7FF5"/>
                  </a:solidFill>
                  <a:latin typeface="Arial" panose="020B0604020202020204" pitchFamily="34" charset="0"/>
                  <a:ea typeface="Segoe UI Black" panose="020B0A02040204020203" pitchFamily="34" charset="0"/>
                  <a:cs typeface="Arial" panose="020B0604020202020204" pitchFamily="34" charset="0"/>
                </a:rPr>
                <a:t>One Complete EMS Solution</a:t>
              </a:r>
            </a:p>
          </p:txBody>
        </p:sp>
      </p:grpSp>
      <p:cxnSp>
        <p:nvCxnSpPr>
          <p:cNvPr id="289" name="Straight Connector 288">
            <a:extLst>
              <a:ext uri="{FF2B5EF4-FFF2-40B4-BE49-F238E27FC236}">
                <a16:creationId xmlns:a16="http://schemas.microsoft.com/office/drawing/2014/main" id="{973695D1-AE0A-A225-6217-BC0917A4859E}"/>
              </a:ext>
            </a:extLst>
          </p:cNvPr>
          <p:cNvCxnSpPr>
            <a:cxnSpLocks/>
          </p:cNvCxnSpPr>
          <p:nvPr/>
        </p:nvCxnSpPr>
        <p:spPr>
          <a:xfrm>
            <a:off x="533947" y="4170714"/>
            <a:ext cx="2641872" cy="0"/>
          </a:xfrm>
          <a:prstGeom prst="line">
            <a:avLst/>
          </a:prstGeom>
          <a:ln>
            <a:solidFill>
              <a:srgbClr val="FFD807"/>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16E9BD3D-CEE1-09BB-C5FF-955FF061A2EA}"/>
              </a:ext>
            </a:extLst>
          </p:cNvPr>
          <p:cNvCxnSpPr>
            <a:cxnSpLocks/>
          </p:cNvCxnSpPr>
          <p:nvPr/>
        </p:nvCxnSpPr>
        <p:spPr>
          <a:xfrm>
            <a:off x="9034191" y="4170714"/>
            <a:ext cx="2641872" cy="0"/>
          </a:xfrm>
          <a:prstGeom prst="line">
            <a:avLst/>
          </a:prstGeom>
          <a:ln>
            <a:solidFill>
              <a:srgbClr val="FFD807"/>
            </a:solidFill>
          </a:ln>
        </p:spPr>
        <p:style>
          <a:lnRef idx="1">
            <a:schemeClr val="accent1"/>
          </a:lnRef>
          <a:fillRef idx="0">
            <a:schemeClr val="accent1"/>
          </a:fillRef>
          <a:effectRef idx="0">
            <a:schemeClr val="accent1"/>
          </a:effectRef>
          <a:fontRef idx="minor">
            <a:schemeClr val="tx1"/>
          </a:fontRef>
        </p:style>
      </p:cxnSp>
      <p:sp>
        <p:nvSpPr>
          <p:cNvPr id="125" name="Freeform 52">
            <a:extLst>
              <a:ext uri="{FF2B5EF4-FFF2-40B4-BE49-F238E27FC236}">
                <a16:creationId xmlns:a16="http://schemas.microsoft.com/office/drawing/2014/main" id="{6E840CCF-D64E-4694-FA11-3742FF625B81}"/>
              </a:ext>
            </a:extLst>
          </p:cNvPr>
          <p:cNvSpPr>
            <a:spLocks/>
          </p:cNvSpPr>
          <p:nvPr/>
        </p:nvSpPr>
        <p:spPr bwMode="auto">
          <a:xfrm>
            <a:off x="4935033" y="3750412"/>
            <a:ext cx="1134280" cy="2110501"/>
          </a:xfrm>
          <a:custGeom>
            <a:avLst/>
            <a:gdLst>
              <a:gd name="T0" fmla="*/ 792 w 792"/>
              <a:gd name="T1" fmla="*/ 1302 h 1474"/>
              <a:gd name="T2" fmla="*/ 149 w 792"/>
              <a:gd name="T3" fmla="*/ 1185 h 1474"/>
              <a:gd name="T4" fmla="*/ 29 w 792"/>
              <a:gd name="T5" fmla="*/ 717 h 1474"/>
              <a:gd name="T6" fmla="*/ 179 w 792"/>
              <a:gd name="T7" fmla="*/ 73 h 1474"/>
              <a:gd name="T8" fmla="*/ 608 w 792"/>
              <a:gd name="T9" fmla="*/ 33 h 1474"/>
              <a:gd name="T10" fmla="*/ 239 w 792"/>
              <a:gd name="T11" fmla="*/ 966 h 1474"/>
              <a:gd name="T12" fmla="*/ 758 w 792"/>
              <a:gd name="T13" fmla="*/ 1290 h 1474"/>
              <a:gd name="T14" fmla="*/ 792 w 792"/>
              <a:gd name="T15" fmla="*/ 1302 h 1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2" h="1474">
                <a:moveTo>
                  <a:pt x="792" y="1302"/>
                </a:moveTo>
                <a:cubicBezTo>
                  <a:pt x="792" y="1302"/>
                  <a:pt x="365" y="1459"/>
                  <a:pt x="149" y="1185"/>
                </a:cubicBezTo>
                <a:cubicBezTo>
                  <a:pt x="52" y="1062"/>
                  <a:pt x="54" y="905"/>
                  <a:pt x="29" y="717"/>
                </a:cubicBezTo>
                <a:cubicBezTo>
                  <a:pt x="0" y="495"/>
                  <a:pt x="95" y="219"/>
                  <a:pt x="179" y="73"/>
                </a:cubicBezTo>
                <a:cubicBezTo>
                  <a:pt x="179" y="73"/>
                  <a:pt x="352" y="0"/>
                  <a:pt x="608" y="33"/>
                </a:cubicBezTo>
                <a:cubicBezTo>
                  <a:pt x="608" y="33"/>
                  <a:pt x="216" y="534"/>
                  <a:pt x="239" y="966"/>
                </a:cubicBezTo>
                <a:cubicBezTo>
                  <a:pt x="239" y="966"/>
                  <a:pt x="232" y="1474"/>
                  <a:pt x="758" y="1290"/>
                </a:cubicBezTo>
                <a:lnTo>
                  <a:pt x="792" y="1302"/>
                </a:lnTo>
                <a:close/>
              </a:path>
            </a:pathLst>
          </a:custGeom>
          <a:solidFill>
            <a:srgbClr val="00507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nvGrpSpPr>
          <p:cNvPr id="126" name="Group 125">
            <a:extLst>
              <a:ext uri="{FF2B5EF4-FFF2-40B4-BE49-F238E27FC236}">
                <a16:creationId xmlns:a16="http://schemas.microsoft.com/office/drawing/2014/main" id="{56760238-0AB7-2675-1CEF-5879874016B0}"/>
              </a:ext>
            </a:extLst>
          </p:cNvPr>
          <p:cNvGrpSpPr/>
          <p:nvPr/>
        </p:nvGrpSpPr>
        <p:grpSpPr>
          <a:xfrm>
            <a:off x="4668571" y="3028542"/>
            <a:ext cx="2664015" cy="2733659"/>
            <a:chOff x="2983887" y="2297131"/>
            <a:chExt cx="2930416" cy="3007025"/>
          </a:xfrm>
        </p:grpSpPr>
        <p:sp>
          <p:nvSpPr>
            <p:cNvPr id="269" name="Freeform 45">
              <a:extLst>
                <a:ext uri="{FF2B5EF4-FFF2-40B4-BE49-F238E27FC236}">
                  <a16:creationId xmlns:a16="http://schemas.microsoft.com/office/drawing/2014/main" id="{29F52E90-16E8-5E63-2D6A-9C9F52408640}"/>
                </a:ext>
              </a:extLst>
            </p:cNvPr>
            <p:cNvSpPr>
              <a:spLocks/>
            </p:cNvSpPr>
            <p:nvPr/>
          </p:nvSpPr>
          <p:spPr bwMode="auto">
            <a:xfrm>
              <a:off x="2983887" y="3338331"/>
              <a:ext cx="408354" cy="836025"/>
            </a:xfrm>
            <a:custGeom>
              <a:avLst/>
              <a:gdLst>
                <a:gd name="T0" fmla="*/ 215 w 259"/>
                <a:gd name="T1" fmla="*/ 0 h 531"/>
                <a:gd name="T2" fmla="*/ 218 w 259"/>
                <a:gd name="T3" fmla="*/ 531 h 531"/>
                <a:gd name="T4" fmla="*/ 259 w 259"/>
                <a:gd name="T5" fmla="*/ 199 h 531"/>
                <a:gd name="T6" fmla="*/ 215 w 259"/>
                <a:gd name="T7" fmla="*/ 0 h 531"/>
              </a:gdLst>
              <a:ahLst/>
              <a:cxnLst>
                <a:cxn ang="0">
                  <a:pos x="T0" y="T1"/>
                </a:cxn>
                <a:cxn ang="0">
                  <a:pos x="T2" y="T3"/>
                </a:cxn>
                <a:cxn ang="0">
                  <a:pos x="T4" y="T5"/>
                </a:cxn>
                <a:cxn ang="0">
                  <a:pos x="T6" y="T7"/>
                </a:cxn>
              </a:cxnLst>
              <a:rect l="0" t="0" r="r" b="b"/>
              <a:pathLst>
                <a:path w="259" h="531">
                  <a:moveTo>
                    <a:pt x="215" y="0"/>
                  </a:moveTo>
                  <a:cubicBezTo>
                    <a:pt x="106" y="87"/>
                    <a:pt x="0" y="257"/>
                    <a:pt x="218" y="531"/>
                  </a:cubicBezTo>
                  <a:cubicBezTo>
                    <a:pt x="202" y="384"/>
                    <a:pt x="259" y="199"/>
                    <a:pt x="259" y="199"/>
                  </a:cubicBezTo>
                  <a:cubicBezTo>
                    <a:pt x="207" y="139"/>
                    <a:pt x="215" y="0"/>
                    <a:pt x="215" y="0"/>
                  </a:cubicBezTo>
                  <a:close/>
                </a:path>
              </a:pathLst>
            </a:custGeom>
            <a:solidFill>
              <a:srgbClr val="FFD80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70" name="Freeform 46">
              <a:extLst>
                <a:ext uri="{FF2B5EF4-FFF2-40B4-BE49-F238E27FC236}">
                  <a16:creationId xmlns:a16="http://schemas.microsoft.com/office/drawing/2014/main" id="{2F39D8A5-84D6-5E38-58A3-BB928BAF2425}"/>
                </a:ext>
              </a:extLst>
            </p:cNvPr>
            <p:cNvSpPr>
              <a:spLocks/>
            </p:cNvSpPr>
            <p:nvPr/>
          </p:nvSpPr>
          <p:spPr bwMode="auto">
            <a:xfrm>
              <a:off x="3699337" y="4878482"/>
              <a:ext cx="774739" cy="425674"/>
            </a:xfrm>
            <a:custGeom>
              <a:avLst/>
              <a:gdLst>
                <a:gd name="T0" fmla="*/ 0 w 492"/>
                <a:gd name="T1" fmla="*/ 0 h 270"/>
                <a:gd name="T2" fmla="*/ 492 w 492"/>
                <a:gd name="T3" fmla="*/ 155 h 270"/>
                <a:gd name="T4" fmla="*/ 208 w 492"/>
                <a:gd name="T5" fmla="*/ 11 h 270"/>
                <a:gd name="T6" fmla="*/ 0 w 492"/>
                <a:gd name="T7" fmla="*/ 0 h 270"/>
              </a:gdLst>
              <a:ahLst/>
              <a:cxnLst>
                <a:cxn ang="0">
                  <a:pos x="T0" y="T1"/>
                </a:cxn>
                <a:cxn ang="0">
                  <a:pos x="T2" y="T3"/>
                </a:cxn>
                <a:cxn ang="0">
                  <a:pos x="T4" y="T5"/>
                </a:cxn>
                <a:cxn ang="0">
                  <a:pos x="T6" y="T7"/>
                </a:cxn>
              </a:cxnLst>
              <a:rect l="0" t="0" r="r" b="b"/>
              <a:pathLst>
                <a:path w="492" h="270">
                  <a:moveTo>
                    <a:pt x="0" y="0"/>
                  </a:moveTo>
                  <a:cubicBezTo>
                    <a:pt x="47" y="132"/>
                    <a:pt x="161" y="270"/>
                    <a:pt x="492" y="155"/>
                  </a:cubicBezTo>
                  <a:cubicBezTo>
                    <a:pt x="362" y="106"/>
                    <a:pt x="208" y="11"/>
                    <a:pt x="208" y="11"/>
                  </a:cubicBezTo>
                  <a:cubicBezTo>
                    <a:pt x="134" y="40"/>
                    <a:pt x="1" y="0"/>
                    <a:pt x="0" y="0"/>
                  </a:cubicBezTo>
                  <a:close/>
                </a:path>
              </a:pathLst>
            </a:custGeom>
            <a:solidFill>
              <a:srgbClr val="005FA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71" name="Freeform 47">
              <a:extLst>
                <a:ext uri="{FF2B5EF4-FFF2-40B4-BE49-F238E27FC236}">
                  <a16:creationId xmlns:a16="http://schemas.microsoft.com/office/drawing/2014/main" id="{4701BBAD-35B8-A5F7-3C92-87909FD00507}"/>
                </a:ext>
              </a:extLst>
            </p:cNvPr>
            <p:cNvSpPr>
              <a:spLocks/>
            </p:cNvSpPr>
            <p:nvPr/>
          </p:nvSpPr>
          <p:spPr bwMode="auto">
            <a:xfrm>
              <a:off x="3869206" y="2297131"/>
              <a:ext cx="798720" cy="645505"/>
            </a:xfrm>
            <a:custGeom>
              <a:avLst/>
              <a:gdLst>
                <a:gd name="T0" fmla="*/ 507 w 507"/>
                <a:gd name="T1" fmla="*/ 133 h 410"/>
                <a:gd name="T2" fmla="*/ 0 w 507"/>
                <a:gd name="T3" fmla="*/ 304 h 410"/>
                <a:gd name="T4" fmla="*/ 328 w 507"/>
                <a:gd name="T5" fmla="*/ 239 h 410"/>
                <a:gd name="T6" fmla="*/ 507 w 507"/>
                <a:gd name="T7" fmla="*/ 133 h 410"/>
              </a:gdLst>
              <a:ahLst/>
              <a:cxnLst>
                <a:cxn ang="0">
                  <a:pos x="T0" y="T1"/>
                </a:cxn>
                <a:cxn ang="0">
                  <a:pos x="T2" y="T3"/>
                </a:cxn>
                <a:cxn ang="0">
                  <a:pos x="T4" y="T5"/>
                </a:cxn>
                <a:cxn ang="0">
                  <a:pos x="T6" y="T7"/>
                </a:cxn>
              </a:cxnLst>
              <a:rect l="0" t="0" r="r" b="b"/>
              <a:pathLst>
                <a:path w="507" h="410">
                  <a:moveTo>
                    <a:pt x="507" y="133"/>
                  </a:moveTo>
                  <a:cubicBezTo>
                    <a:pt x="384" y="53"/>
                    <a:pt x="200" y="0"/>
                    <a:pt x="0" y="304"/>
                  </a:cubicBezTo>
                  <a:cubicBezTo>
                    <a:pt x="238" y="410"/>
                    <a:pt x="328" y="239"/>
                    <a:pt x="328" y="239"/>
                  </a:cubicBezTo>
                  <a:cubicBezTo>
                    <a:pt x="369" y="171"/>
                    <a:pt x="507" y="133"/>
                    <a:pt x="507" y="133"/>
                  </a:cubicBezTo>
                  <a:close/>
                </a:path>
              </a:pathLst>
            </a:custGeom>
            <a:solidFill>
              <a:srgbClr val="00507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72" name="Freeform 48">
              <a:extLst>
                <a:ext uri="{FF2B5EF4-FFF2-40B4-BE49-F238E27FC236}">
                  <a16:creationId xmlns:a16="http://schemas.microsoft.com/office/drawing/2014/main" id="{C4168DC7-830D-4E12-861F-061E64031BCC}"/>
                </a:ext>
              </a:extLst>
            </p:cNvPr>
            <p:cNvSpPr>
              <a:spLocks/>
            </p:cNvSpPr>
            <p:nvPr/>
          </p:nvSpPr>
          <p:spPr bwMode="auto">
            <a:xfrm>
              <a:off x="5374051" y="2868692"/>
              <a:ext cx="540252" cy="648835"/>
            </a:xfrm>
            <a:custGeom>
              <a:avLst/>
              <a:gdLst>
                <a:gd name="T0" fmla="*/ 309 w 343"/>
                <a:gd name="T1" fmla="*/ 412 h 412"/>
                <a:gd name="T2" fmla="*/ 0 w 343"/>
                <a:gd name="T3" fmla="*/ 0 h 412"/>
                <a:gd name="T4" fmla="*/ 159 w 343"/>
                <a:gd name="T5" fmla="*/ 289 h 412"/>
                <a:gd name="T6" fmla="*/ 309 w 343"/>
                <a:gd name="T7" fmla="*/ 412 h 412"/>
              </a:gdLst>
              <a:ahLst/>
              <a:cxnLst>
                <a:cxn ang="0">
                  <a:pos x="T0" y="T1"/>
                </a:cxn>
                <a:cxn ang="0">
                  <a:pos x="T2" y="T3"/>
                </a:cxn>
                <a:cxn ang="0">
                  <a:pos x="T4" y="T5"/>
                </a:cxn>
                <a:cxn ang="0">
                  <a:pos x="T6" y="T7"/>
                </a:cxn>
              </a:cxnLst>
              <a:rect l="0" t="0" r="r" b="b"/>
              <a:pathLst>
                <a:path w="343" h="412">
                  <a:moveTo>
                    <a:pt x="309" y="412"/>
                  </a:moveTo>
                  <a:cubicBezTo>
                    <a:pt x="343" y="306"/>
                    <a:pt x="336" y="98"/>
                    <a:pt x="0" y="0"/>
                  </a:cubicBezTo>
                  <a:cubicBezTo>
                    <a:pt x="46" y="153"/>
                    <a:pt x="56" y="215"/>
                    <a:pt x="159" y="289"/>
                  </a:cubicBezTo>
                  <a:cubicBezTo>
                    <a:pt x="237" y="308"/>
                    <a:pt x="309" y="411"/>
                    <a:pt x="309" y="412"/>
                  </a:cubicBezTo>
                  <a:close/>
                </a:path>
              </a:pathLst>
            </a:custGeom>
            <a:solidFill>
              <a:srgbClr val="00A89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73" name="Freeform 49">
              <a:extLst>
                <a:ext uri="{FF2B5EF4-FFF2-40B4-BE49-F238E27FC236}">
                  <a16:creationId xmlns:a16="http://schemas.microsoft.com/office/drawing/2014/main" id="{892D18EC-59CE-F06C-8954-2884F6B89F3B}"/>
                </a:ext>
              </a:extLst>
            </p:cNvPr>
            <p:cNvSpPr>
              <a:spLocks/>
            </p:cNvSpPr>
            <p:nvPr/>
          </p:nvSpPr>
          <p:spPr bwMode="auto">
            <a:xfrm>
              <a:off x="5271463" y="4355550"/>
              <a:ext cx="482296" cy="634845"/>
            </a:xfrm>
            <a:custGeom>
              <a:avLst/>
              <a:gdLst>
                <a:gd name="T0" fmla="*/ 0 w 306"/>
                <a:gd name="T1" fmla="*/ 403 h 403"/>
                <a:gd name="T2" fmla="*/ 294 w 306"/>
                <a:gd name="T3" fmla="*/ 0 h 403"/>
                <a:gd name="T4" fmla="*/ 78 w 306"/>
                <a:gd name="T5" fmla="*/ 219 h 403"/>
                <a:gd name="T6" fmla="*/ 0 w 306"/>
                <a:gd name="T7" fmla="*/ 403 h 403"/>
              </a:gdLst>
              <a:ahLst/>
              <a:cxnLst>
                <a:cxn ang="0">
                  <a:pos x="T0" y="T1"/>
                </a:cxn>
                <a:cxn ang="0">
                  <a:pos x="T2" y="T3"/>
                </a:cxn>
                <a:cxn ang="0">
                  <a:pos x="T4" y="T5"/>
                </a:cxn>
                <a:cxn ang="0">
                  <a:pos x="T6" y="T7"/>
                </a:cxn>
              </a:cxnLst>
              <a:rect l="0" t="0" r="r" b="b"/>
              <a:pathLst>
                <a:path w="306" h="403">
                  <a:moveTo>
                    <a:pt x="0" y="403"/>
                  </a:moveTo>
                  <a:cubicBezTo>
                    <a:pt x="140" y="398"/>
                    <a:pt x="306" y="350"/>
                    <a:pt x="294" y="0"/>
                  </a:cubicBezTo>
                  <a:cubicBezTo>
                    <a:pt x="228" y="64"/>
                    <a:pt x="78" y="219"/>
                    <a:pt x="78" y="219"/>
                  </a:cubicBezTo>
                  <a:cubicBezTo>
                    <a:pt x="84" y="298"/>
                    <a:pt x="0" y="403"/>
                    <a:pt x="0" y="403"/>
                  </a:cubicBezTo>
                  <a:close/>
                </a:path>
              </a:pathLst>
            </a:custGeom>
            <a:solidFill>
              <a:srgbClr val="2E7FF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127" name="Freeform 51">
            <a:extLst>
              <a:ext uri="{FF2B5EF4-FFF2-40B4-BE49-F238E27FC236}">
                <a16:creationId xmlns:a16="http://schemas.microsoft.com/office/drawing/2014/main" id="{CF4C5DDB-4BAC-FDA6-5336-DB0924B5B218}"/>
              </a:ext>
            </a:extLst>
          </p:cNvPr>
          <p:cNvSpPr>
            <a:spLocks/>
          </p:cNvSpPr>
          <p:nvPr/>
        </p:nvSpPr>
        <p:spPr bwMode="auto">
          <a:xfrm>
            <a:off x="4489919" y="3354957"/>
            <a:ext cx="2135330" cy="1433445"/>
          </a:xfrm>
          <a:custGeom>
            <a:avLst/>
            <a:gdLst>
              <a:gd name="T0" fmla="*/ 341 w 1491"/>
              <a:gd name="T1" fmla="*/ 1001 h 1001"/>
              <a:gd name="T2" fmla="*/ 235 w 1491"/>
              <a:gd name="T3" fmla="*/ 356 h 1001"/>
              <a:gd name="T4" fmla="*/ 665 w 1491"/>
              <a:gd name="T5" fmla="*/ 80 h 1001"/>
              <a:gd name="T6" fmla="*/ 1324 w 1491"/>
              <a:gd name="T7" fmla="*/ 30 h 1001"/>
              <a:gd name="T8" fmla="*/ 1491 w 1491"/>
              <a:gd name="T9" fmla="*/ 412 h 1001"/>
              <a:gd name="T10" fmla="*/ 473 w 1491"/>
              <a:gd name="T11" fmla="*/ 360 h 1001"/>
              <a:gd name="T12" fmla="*/ 347 w 1491"/>
              <a:gd name="T13" fmla="*/ 966 h 1001"/>
              <a:gd name="T14" fmla="*/ 341 w 1491"/>
              <a:gd name="T15" fmla="*/ 1001 h 10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1" h="1001">
                <a:moveTo>
                  <a:pt x="341" y="1001"/>
                </a:moveTo>
                <a:cubicBezTo>
                  <a:pt x="341" y="1001"/>
                  <a:pt x="48" y="651"/>
                  <a:pt x="235" y="356"/>
                </a:cubicBezTo>
                <a:cubicBezTo>
                  <a:pt x="319" y="225"/>
                  <a:pt x="482" y="135"/>
                  <a:pt x="665" y="80"/>
                </a:cubicBezTo>
                <a:cubicBezTo>
                  <a:pt x="891" y="13"/>
                  <a:pt x="1158" y="0"/>
                  <a:pt x="1324" y="30"/>
                </a:cubicBezTo>
                <a:cubicBezTo>
                  <a:pt x="1324" y="30"/>
                  <a:pt x="1462" y="194"/>
                  <a:pt x="1491" y="412"/>
                </a:cubicBezTo>
                <a:cubicBezTo>
                  <a:pt x="1491" y="412"/>
                  <a:pt x="847" y="221"/>
                  <a:pt x="473" y="360"/>
                </a:cubicBezTo>
                <a:cubicBezTo>
                  <a:pt x="473" y="360"/>
                  <a:pt x="0" y="531"/>
                  <a:pt x="347" y="966"/>
                </a:cubicBezTo>
                <a:lnTo>
                  <a:pt x="341" y="1001"/>
                </a:lnTo>
                <a:close/>
              </a:path>
            </a:pathLst>
          </a:custGeom>
          <a:solidFill>
            <a:srgbClr val="00A89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57" name="Line 50">
            <a:extLst>
              <a:ext uri="{FF2B5EF4-FFF2-40B4-BE49-F238E27FC236}">
                <a16:creationId xmlns:a16="http://schemas.microsoft.com/office/drawing/2014/main" id="{00ADC53F-8D07-5135-4A6F-4B51C37E291A}"/>
              </a:ext>
            </a:extLst>
          </p:cNvPr>
          <p:cNvSpPr>
            <a:spLocks noChangeShapeType="1"/>
          </p:cNvSpPr>
          <p:nvPr/>
        </p:nvSpPr>
        <p:spPr bwMode="auto">
          <a:xfrm>
            <a:off x="6531987" y="4784163"/>
            <a:ext cx="0" cy="0"/>
          </a:xfrm>
          <a:prstGeom prst="line">
            <a:avLst/>
          </a:prstGeom>
          <a:noFill/>
          <a:ln w="14288"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58" name="Line 54">
            <a:extLst>
              <a:ext uri="{FF2B5EF4-FFF2-40B4-BE49-F238E27FC236}">
                <a16:creationId xmlns:a16="http://schemas.microsoft.com/office/drawing/2014/main" id="{D32E035D-0815-FBBB-4485-C88F6079FA89}"/>
              </a:ext>
            </a:extLst>
          </p:cNvPr>
          <p:cNvSpPr>
            <a:spLocks noChangeShapeType="1"/>
          </p:cNvSpPr>
          <p:nvPr/>
        </p:nvSpPr>
        <p:spPr bwMode="auto">
          <a:xfrm>
            <a:off x="5549712" y="4434735"/>
            <a:ext cx="0" cy="0"/>
          </a:xfrm>
          <a:prstGeom prst="line">
            <a:avLst/>
          </a:prstGeom>
          <a:noFill/>
          <a:ln w="14288"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59" name="Freeform 56">
            <a:extLst>
              <a:ext uri="{FF2B5EF4-FFF2-40B4-BE49-F238E27FC236}">
                <a16:creationId xmlns:a16="http://schemas.microsoft.com/office/drawing/2014/main" id="{9C119AC3-F64D-720A-C75E-99895C6C5718}"/>
              </a:ext>
            </a:extLst>
          </p:cNvPr>
          <p:cNvSpPr>
            <a:spLocks/>
          </p:cNvSpPr>
          <p:nvPr/>
        </p:nvSpPr>
        <p:spPr bwMode="auto">
          <a:xfrm>
            <a:off x="5261448" y="4520729"/>
            <a:ext cx="2006338" cy="1208163"/>
          </a:xfrm>
          <a:custGeom>
            <a:avLst/>
            <a:gdLst>
              <a:gd name="T0" fmla="*/ 1353 w 1401"/>
              <a:gd name="T1" fmla="*/ 229 h 844"/>
              <a:gd name="T2" fmla="*/ 1075 w 1401"/>
              <a:gd name="T3" fmla="*/ 789 h 844"/>
              <a:gd name="T4" fmla="*/ 551 w 1401"/>
              <a:gd name="T5" fmla="*/ 761 h 844"/>
              <a:gd name="T6" fmla="*/ 9 w 1401"/>
              <a:gd name="T7" fmla="*/ 419 h 844"/>
              <a:gd name="T8" fmla="*/ 88 w 1401"/>
              <a:gd name="T9" fmla="*/ 0 h 844"/>
              <a:gd name="T10" fmla="*/ 863 w 1401"/>
              <a:gd name="T11" fmla="*/ 641 h 844"/>
              <a:gd name="T12" fmla="*/ 1329 w 1401"/>
              <a:gd name="T13" fmla="*/ 260 h 844"/>
              <a:gd name="T14" fmla="*/ 1353 w 1401"/>
              <a:gd name="T15" fmla="*/ 229 h 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1" h="844">
                <a:moveTo>
                  <a:pt x="1353" y="229"/>
                </a:moveTo>
                <a:cubicBezTo>
                  <a:pt x="1353" y="229"/>
                  <a:pt x="1401" y="664"/>
                  <a:pt x="1075" y="789"/>
                </a:cubicBezTo>
                <a:cubicBezTo>
                  <a:pt x="929" y="844"/>
                  <a:pt x="730" y="826"/>
                  <a:pt x="551" y="761"/>
                </a:cubicBezTo>
                <a:cubicBezTo>
                  <a:pt x="329" y="680"/>
                  <a:pt x="123" y="543"/>
                  <a:pt x="9" y="419"/>
                </a:cubicBezTo>
                <a:cubicBezTo>
                  <a:pt x="9" y="419"/>
                  <a:pt x="0" y="167"/>
                  <a:pt x="88" y="0"/>
                </a:cubicBezTo>
                <a:cubicBezTo>
                  <a:pt x="88" y="0"/>
                  <a:pt x="480" y="528"/>
                  <a:pt x="863" y="641"/>
                </a:cubicBezTo>
                <a:cubicBezTo>
                  <a:pt x="863" y="641"/>
                  <a:pt x="1347" y="817"/>
                  <a:pt x="1329" y="260"/>
                </a:cubicBezTo>
                <a:lnTo>
                  <a:pt x="1353" y="229"/>
                </a:lnTo>
                <a:close/>
              </a:path>
            </a:pathLst>
          </a:custGeom>
          <a:solidFill>
            <a:srgbClr val="FFD80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60" name="Freeform 55">
            <a:extLst>
              <a:ext uri="{FF2B5EF4-FFF2-40B4-BE49-F238E27FC236}">
                <a16:creationId xmlns:a16="http://schemas.microsoft.com/office/drawing/2014/main" id="{5D8F3740-2D65-8A97-1BC6-18647DF0D7C4}"/>
              </a:ext>
            </a:extLst>
          </p:cNvPr>
          <p:cNvSpPr>
            <a:spLocks/>
          </p:cNvSpPr>
          <p:nvPr/>
        </p:nvSpPr>
        <p:spPr bwMode="auto">
          <a:xfrm>
            <a:off x="5979079" y="3493639"/>
            <a:ext cx="1626630" cy="1947596"/>
          </a:xfrm>
          <a:custGeom>
            <a:avLst/>
            <a:gdLst>
              <a:gd name="T0" fmla="*/ 575 w 1136"/>
              <a:gd name="T1" fmla="*/ 0 h 1360"/>
              <a:gd name="T2" fmla="*/ 1047 w 1136"/>
              <a:gd name="T3" fmla="*/ 496 h 1360"/>
              <a:gd name="T4" fmla="*/ 847 w 1136"/>
              <a:gd name="T5" fmla="*/ 962 h 1360"/>
              <a:gd name="T6" fmla="*/ 368 w 1136"/>
              <a:gd name="T7" fmla="*/ 1360 h 1360"/>
              <a:gd name="T8" fmla="*/ 0 w 1136"/>
              <a:gd name="T9" fmla="*/ 1149 h 1360"/>
              <a:gd name="T10" fmla="*/ 833 w 1136"/>
              <a:gd name="T11" fmla="*/ 612 h 1360"/>
              <a:gd name="T12" fmla="*/ 602 w 1136"/>
              <a:gd name="T13" fmla="*/ 43 h 1360"/>
              <a:gd name="T14" fmla="*/ 575 w 1136"/>
              <a:gd name="T15" fmla="*/ 0 h 1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6" h="1360">
                <a:moveTo>
                  <a:pt x="575" y="0"/>
                </a:moveTo>
                <a:cubicBezTo>
                  <a:pt x="575" y="0"/>
                  <a:pt x="1043" y="109"/>
                  <a:pt x="1047" y="496"/>
                </a:cubicBezTo>
                <a:cubicBezTo>
                  <a:pt x="1049" y="651"/>
                  <a:pt x="965" y="812"/>
                  <a:pt x="847" y="962"/>
                </a:cubicBezTo>
                <a:cubicBezTo>
                  <a:pt x="702" y="1147"/>
                  <a:pt x="521" y="1290"/>
                  <a:pt x="368" y="1360"/>
                </a:cubicBezTo>
                <a:cubicBezTo>
                  <a:pt x="368" y="1360"/>
                  <a:pt x="118" y="1311"/>
                  <a:pt x="0" y="1149"/>
                </a:cubicBezTo>
                <a:cubicBezTo>
                  <a:pt x="0" y="1149"/>
                  <a:pt x="614" y="959"/>
                  <a:pt x="833" y="612"/>
                </a:cubicBezTo>
                <a:cubicBezTo>
                  <a:pt x="833" y="612"/>
                  <a:pt x="1136" y="198"/>
                  <a:pt x="602" y="43"/>
                </a:cubicBezTo>
                <a:lnTo>
                  <a:pt x="575" y="0"/>
                </a:lnTo>
                <a:close/>
              </a:path>
            </a:pathLst>
          </a:custGeom>
          <a:solidFill>
            <a:srgbClr val="005FA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261" name="Freeform 53">
            <a:extLst>
              <a:ext uri="{FF2B5EF4-FFF2-40B4-BE49-F238E27FC236}">
                <a16:creationId xmlns:a16="http://schemas.microsoft.com/office/drawing/2014/main" id="{7F996718-7CB9-B191-FB0E-A83E40D82F9F}"/>
              </a:ext>
            </a:extLst>
          </p:cNvPr>
          <p:cNvSpPr>
            <a:spLocks/>
          </p:cNvSpPr>
          <p:nvPr/>
        </p:nvSpPr>
        <p:spPr bwMode="auto">
          <a:xfrm>
            <a:off x="5424959" y="2796599"/>
            <a:ext cx="1750171" cy="1991805"/>
          </a:xfrm>
          <a:custGeom>
            <a:avLst/>
            <a:gdLst>
              <a:gd name="T0" fmla="*/ 0 w 1222"/>
              <a:gd name="T1" fmla="*/ 477 h 1391"/>
              <a:gd name="T2" fmla="*/ 578 w 1222"/>
              <a:gd name="T3" fmla="*/ 178 h 1391"/>
              <a:gd name="T4" fmla="*/ 974 w 1222"/>
              <a:gd name="T5" fmla="*/ 500 h 1391"/>
              <a:gd name="T6" fmla="*/ 1222 w 1222"/>
              <a:gd name="T7" fmla="*/ 1099 h 1391"/>
              <a:gd name="T8" fmla="*/ 918 w 1222"/>
              <a:gd name="T9" fmla="*/ 1391 h 1391"/>
              <a:gd name="T10" fmla="*/ 648 w 1222"/>
              <a:gd name="T11" fmla="*/ 405 h 1391"/>
              <a:gd name="T12" fmla="*/ 37 w 1222"/>
              <a:gd name="T13" fmla="*/ 466 h 1391"/>
              <a:gd name="T14" fmla="*/ 0 w 1222"/>
              <a:gd name="T15" fmla="*/ 477 h 13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2" h="1391">
                <a:moveTo>
                  <a:pt x="0" y="477"/>
                </a:moveTo>
                <a:cubicBezTo>
                  <a:pt x="0" y="477"/>
                  <a:pt x="239" y="92"/>
                  <a:pt x="578" y="178"/>
                </a:cubicBezTo>
                <a:cubicBezTo>
                  <a:pt x="729" y="216"/>
                  <a:pt x="866" y="344"/>
                  <a:pt x="974" y="500"/>
                </a:cubicBezTo>
                <a:cubicBezTo>
                  <a:pt x="1109" y="694"/>
                  <a:pt x="1200" y="932"/>
                  <a:pt x="1222" y="1099"/>
                </a:cubicBezTo>
                <a:cubicBezTo>
                  <a:pt x="1222" y="1099"/>
                  <a:pt x="1133" y="1325"/>
                  <a:pt x="918" y="1391"/>
                </a:cubicBezTo>
                <a:cubicBezTo>
                  <a:pt x="918" y="1391"/>
                  <a:pt x="896" y="717"/>
                  <a:pt x="648" y="405"/>
                </a:cubicBezTo>
                <a:cubicBezTo>
                  <a:pt x="648" y="405"/>
                  <a:pt x="342" y="0"/>
                  <a:pt x="37" y="466"/>
                </a:cubicBezTo>
                <a:lnTo>
                  <a:pt x="0" y="477"/>
                </a:lnTo>
                <a:close/>
              </a:path>
            </a:pathLst>
          </a:custGeom>
          <a:solidFill>
            <a:srgbClr val="2E7FF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23" name="Oval 122">
            <a:extLst>
              <a:ext uri="{FF2B5EF4-FFF2-40B4-BE49-F238E27FC236}">
                <a16:creationId xmlns:a16="http://schemas.microsoft.com/office/drawing/2014/main" id="{26F8E8FB-7708-CAA9-9F3D-419DE0B44853}"/>
              </a:ext>
            </a:extLst>
          </p:cNvPr>
          <p:cNvSpPr/>
          <p:nvPr/>
        </p:nvSpPr>
        <p:spPr>
          <a:xfrm>
            <a:off x="4029488" y="3447771"/>
            <a:ext cx="539768" cy="539768"/>
          </a:xfrm>
          <a:prstGeom prst="ellipse">
            <a:avLst/>
          </a:prstGeom>
          <a:solidFill>
            <a:schemeClr val="bg1"/>
          </a:solidFill>
          <a:ln>
            <a:noFill/>
          </a:ln>
          <a:effectLst>
            <a:outerShdw blurRad="381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24" name="Oval 123">
            <a:extLst>
              <a:ext uri="{FF2B5EF4-FFF2-40B4-BE49-F238E27FC236}">
                <a16:creationId xmlns:a16="http://schemas.microsoft.com/office/drawing/2014/main" id="{B670A996-A7FC-F815-14CF-43D9CF40FC4D}"/>
              </a:ext>
            </a:extLst>
          </p:cNvPr>
          <p:cNvSpPr/>
          <p:nvPr/>
        </p:nvSpPr>
        <p:spPr>
          <a:xfrm>
            <a:off x="4076327" y="3494606"/>
            <a:ext cx="446089" cy="446088"/>
          </a:xfrm>
          <a:prstGeom prst="ellipse">
            <a:avLst/>
          </a:prstGeom>
          <a:solidFill>
            <a:srgbClr val="005F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Freeform 86">
            <a:extLst>
              <a:ext uri="{FF2B5EF4-FFF2-40B4-BE49-F238E27FC236}">
                <a16:creationId xmlns:a16="http://schemas.microsoft.com/office/drawing/2014/main" id="{360033F0-49A9-94F4-0386-13CD634439F5}"/>
              </a:ext>
            </a:extLst>
          </p:cNvPr>
          <p:cNvSpPr>
            <a:spLocks/>
          </p:cNvSpPr>
          <p:nvPr/>
        </p:nvSpPr>
        <p:spPr bwMode="auto">
          <a:xfrm>
            <a:off x="4177652" y="4201499"/>
            <a:ext cx="413573" cy="1353347"/>
          </a:xfrm>
          <a:custGeom>
            <a:avLst/>
            <a:gdLst>
              <a:gd name="T0" fmla="*/ 289 w 289"/>
              <a:gd name="T1" fmla="*/ 945 h 945"/>
              <a:gd name="T2" fmla="*/ 0 w 289"/>
              <a:gd name="T3" fmla="*/ 127 h 945"/>
              <a:gd name="T4" fmla="*/ 6 w 289"/>
              <a:gd name="T5" fmla="*/ 0 h 945"/>
            </a:gdLst>
            <a:ahLst/>
            <a:cxnLst>
              <a:cxn ang="0">
                <a:pos x="T0" y="T1"/>
              </a:cxn>
              <a:cxn ang="0">
                <a:pos x="T2" y="T3"/>
              </a:cxn>
              <a:cxn ang="0">
                <a:pos x="T4" y="T5"/>
              </a:cxn>
            </a:cxnLst>
            <a:rect l="0" t="0" r="r" b="b"/>
            <a:pathLst>
              <a:path w="289" h="945">
                <a:moveTo>
                  <a:pt x="289" y="945"/>
                </a:moveTo>
                <a:cubicBezTo>
                  <a:pt x="108" y="721"/>
                  <a:pt x="0" y="437"/>
                  <a:pt x="0" y="127"/>
                </a:cubicBezTo>
                <a:cubicBezTo>
                  <a:pt x="0" y="84"/>
                  <a:pt x="2" y="42"/>
                  <a:pt x="6" y="0"/>
                </a:cubicBezTo>
              </a:path>
            </a:pathLst>
          </a:custGeom>
          <a:noFill/>
          <a:ln w="12700" cap="flat">
            <a:solidFill>
              <a:srgbClr val="00507F"/>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1" name="Freeform 87">
            <a:extLst>
              <a:ext uri="{FF2B5EF4-FFF2-40B4-BE49-F238E27FC236}">
                <a16:creationId xmlns:a16="http://schemas.microsoft.com/office/drawing/2014/main" id="{6C0B36D8-67B5-E109-9B20-C82E6E32062E}"/>
              </a:ext>
            </a:extLst>
          </p:cNvPr>
          <p:cNvSpPr>
            <a:spLocks/>
          </p:cNvSpPr>
          <p:nvPr/>
        </p:nvSpPr>
        <p:spPr bwMode="auto">
          <a:xfrm>
            <a:off x="5313010" y="6101634"/>
            <a:ext cx="1396339" cy="150775"/>
          </a:xfrm>
          <a:custGeom>
            <a:avLst/>
            <a:gdLst>
              <a:gd name="T0" fmla="*/ 975 w 975"/>
              <a:gd name="T1" fmla="*/ 21 h 105"/>
              <a:gd name="T2" fmla="*/ 513 w 975"/>
              <a:gd name="T3" fmla="*/ 105 h 105"/>
              <a:gd name="T4" fmla="*/ 0 w 975"/>
              <a:gd name="T5" fmla="*/ 0 h 105"/>
            </a:gdLst>
            <a:ahLst/>
            <a:cxnLst>
              <a:cxn ang="0">
                <a:pos x="T0" y="T1"/>
              </a:cxn>
              <a:cxn ang="0">
                <a:pos x="T2" y="T3"/>
              </a:cxn>
              <a:cxn ang="0">
                <a:pos x="T4" y="T5"/>
              </a:cxn>
            </a:cxnLst>
            <a:rect l="0" t="0" r="r" b="b"/>
            <a:pathLst>
              <a:path w="975" h="105">
                <a:moveTo>
                  <a:pt x="975" y="21"/>
                </a:moveTo>
                <a:cubicBezTo>
                  <a:pt x="831" y="76"/>
                  <a:pt x="676" y="105"/>
                  <a:pt x="513" y="105"/>
                </a:cubicBezTo>
                <a:cubicBezTo>
                  <a:pt x="331" y="105"/>
                  <a:pt x="157" y="68"/>
                  <a:pt x="0" y="0"/>
                </a:cubicBezTo>
              </a:path>
            </a:pathLst>
          </a:custGeom>
          <a:noFill/>
          <a:ln w="12700" cap="flat">
            <a:solidFill>
              <a:srgbClr val="FFD807"/>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2" name="Freeform 88">
            <a:extLst>
              <a:ext uri="{FF2B5EF4-FFF2-40B4-BE49-F238E27FC236}">
                <a16:creationId xmlns:a16="http://schemas.microsoft.com/office/drawing/2014/main" id="{E51B3B1F-3C9E-5F6A-A1CA-4E7948FA102B}"/>
              </a:ext>
            </a:extLst>
          </p:cNvPr>
          <p:cNvSpPr>
            <a:spLocks/>
          </p:cNvSpPr>
          <p:nvPr/>
        </p:nvSpPr>
        <p:spPr bwMode="auto">
          <a:xfrm>
            <a:off x="7449906" y="4298989"/>
            <a:ext cx="468070" cy="1321860"/>
          </a:xfrm>
          <a:custGeom>
            <a:avLst/>
            <a:gdLst>
              <a:gd name="T0" fmla="*/ 326 w 327"/>
              <a:gd name="T1" fmla="*/ 0 h 923"/>
              <a:gd name="T2" fmla="*/ 327 w 327"/>
              <a:gd name="T3" fmla="*/ 59 h 923"/>
              <a:gd name="T4" fmla="*/ 0 w 327"/>
              <a:gd name="T5" fmla="*/ 923 h 923"/>
            </a:gdLst>
            <a:ahLst/>
            <a:cxnLst>
              <a:cxn ang="0">
                <a:pos x="T0" y="T1"/>
              </a:cxn>
              <a:cxn ang="0">
                <a:pos x="T2" y="T3"/>
              </a:cxn>
              <a:cxn ang="0">
                <a:pos x="T4" y="T5"/>
              </a:cxn>
            </a:cxnLst>
            <a:rect l="0" t="0" r="r" b="b"/>
            <a:pathLst>
              <a:path w="327" h="923">
                <a:moveTo>
                  <a:pt x="326" y="0"/>
                </a:moveTo>
                <a:cubicBezTo>
                  <a:pt x="327" y="19"/>
                  <a:pt x="327" y="39"/>
                  <a:pt x="327" y="59"/>
                </a:cubicBezTo>
                <a:cubicBezTo>
                  <a:pt x="327" y="390"/>
                  <a:pt x="204" y="693"/>
                  <a:pt x="0" y="923"/>
                </a:cubicBezTo>
              </a:path>
            </a:pathLst>
          </a:custGeom>
          <a:noFill/>
          <a:ln w="12700" cap="flat">
            <a:solidFill>
              <a:srgbClr val="005FAF"/>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3" name="Freeform 89">
            <a:extLst>
              <a:ext uri="{FF2B5EF4-FFF2-40B4-BE49-F238E27FC236}">
                <a16:creationId xmlns:a16="http://schemas.microsoft.com/office/drawing/2014/main" id="{A7602A67-DABE-69C6-B527-016AB898067E}"/>
              </a:ext>
            </a:extLst>
          </p:cNvPr>
          <p:cNvSpPr>
            <a:spLocks/>
          </p:cNvSpPr>
          <p:nvPr/>
        </p:nvSpPr>
        <p:spPr bwMode="auto">
          <a:xfrm>
            <a:off x="6534958" y="2577482"/>
            <a:ext cx="1129908" cy="864689"/>
          </a:xfrm>
          <a:custGeom>
            <a:avLst/>
            <a:gdLst>
              <a:gd name="T0" fmla="*/ 0 w 789"/>
              <a:gd name="T1" fmla="*/ 0 h 604"/>
              <a:gd name="T2" fmla="*/ 789 w 789"/>
              <a:gd name="T3" fmla="*/ 604 h 604"/>
            </a:gdLst>
            <a:ahLst/>
            <a:cxnLst>
              <a:cxn ang="0">
                <a:pos x="T0" y="T1"/>
              </a:cxn>
              <a:cxn ang="0">
                <a:pos x="T2" y="T3"/>
              </a:cxn>
            </a:cxnLst>
            <a:rect l="0" t="0" r="r" b="b"/>
            <a:pathLst>
              <a:path w="789" h="604">
                <a:moveTo>
                  <a:pt x="0" y="0"/>
                </a:moveTo>
                <a:cubicBezTo>
                  <a:pt x="335" y="90"/>
                  <a:pt x="618" y="311"/>
                  <a:pt x="789" y="604"/>
                </a:cubicBezTo>
              </a:path>
            </a:pathLst>
          </a:custGeom>
          <a:noFill/>
          <a:ln w="12700" cap="flat">
            <a:solidFill>
              <a:srgbClr val="2E7FF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4" name="Freeform 90">
            <a:extLst>
              <a:ext uri="{FF2B5EF4-FFF2-40B4-BE49-F238E27FC236}">
                <a16:creationId xmlns:a16="http://schemas.microsoft.com/office/drawing/2014/main" id="{722D0C52-7050-E202-4D94-AC90E905D581}"/>
              </a:ext>
            </a:extLst>
          </p:cNvPr>
          <p:cNvSpPr>
            <a:spLocks/>
          </p:cNvSpPr>
          <p:nvPr/>
        </p:nvSpPr>
        <p:spPr bwMode="auto">
          <a:xfrm>
            <a:off x="4481020" y="2557501"/>
            <a:ext cx="1161395" cy="804742"/>
          </a:xfrm>
          <a:custGeom>
            <a:avLst/>
            <a:gdLst>
              <a:gd name="T0" fmla="*/ 0 w 811"/>
              <a:gd name="T1" fmla="*/ 562 h 562"/>
              <a:gd name="T2" fmla="*/ 811 w 811"/>
              <a:gd name="T3" fmla="*/ 0 h 562"/>
            </a:gdLst>
            <a:ahLst/>
            <a:cxnLst>
              <a:cxn ang="0">
                <a:pos x="T0" y="T1"/>
              </a:cxn>
              <a:cxn ang="0">
                <a:pos x="T2" y="T3"/>
              </a:cxn>
            </a:cxnLst>
            <a:rect l="0" t="0" r="r" b="b"/>
            <a:pathLst>
              <a:path w="811" h="562">
                <a:moveTo>
                  <a:pt x="0" y="562"/>
                </a:moveTo>
                <a:cubicBezTo>
                  <a:pt x="184" y="281"/>
                  <a:pt x="473" y="75"/>
                  <a:pt x="811" y="0"/>
                </a:cubicBezTo>
              </a:path>
            </a:pathLst>
          </a:custGeom>
          <a:noFill/>
          <a:ln w="12700" cap="flat">
            <a:solidFill>
              <a:srgbClr val="00A896"/>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10" name="Oval 109">
            <a:extLst>
              <a:ext uri="{FF2B5EF4-FFF2-40B4-BE49-F238E27FC236}">
                <a16:creationId xmlns:a16="http://schemas.microsoft.com/office/drawing/2014/main" id="{2E39B14D-6A2B-2AFF-DC55-372FEDD9F435}"/>
              </a:ext>
            </a:extLst>
          </p:cNvPr>
          <p:cNvSpPr/>
          <p:nvPr/>
        </p:nvSpPr>
        <p:spPr>
          <a:xfrm>
            <a:off x="5815268" y="2175381"/>
            <a:ext cx="539768" cy="539768"/>
          </a:xfrm>
          <a:prstGeom prst="ellipse">
            <a:avLst/>
          </a:prstGeom>
          <a:solidFill>
            <a:schemeClr val="bg1"/>
          </a:solidFill>
          <a:ln>
            <a:noFill/>
          </a:ln>
          <a:effectLst>
            <a:outerShdw blurRad="381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1" name="Oval 110">
            <a:extLst>
              <a:ext uri="{FF2B5EF4-FFF2-40B4-BE49-F238E27FC236}">
                <a16:creationId xmlns:a16="http://schemas.microsoft.com/office/drawing/2014/main" id="{1F966420-B0DC-AA84-5A45-4C9ABC4E50F8}"/>
              </a:ext>
            </a:extLst>
          </p:cNvPr>
          <p:cNvSpPr/>
          <p:nvPr/>
        </p:nvSpPr>
        <p:spPr>
          <a:xfrm>
            <a:off x="5862107" y="2222220"/>
            <a:ext cx="446089" cy="446089"/>
          </a:xfrm>
          <a:prstGeom prst="ellipse">
            <a:avLst/>
          </a:prstGeom>
          <a:solidFill>
            <a:srgbClr val="2E7F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8" name="Oval 107">
            <a:extLst>
              <a:ext uri="{FF2B5EF4-FFF2-40B4-BE49-F238E27FC236}">
                <a16:creationId xmlns:a16="http://schemas.microsoft.com/office/drawing/2014/main" id="{7A7284B1-EE3D-6004-EBBB-9E8CEBD1A99C}"/>
              </a:ext>
            </a:extLst>
          </p:cNvPr>
          <p:cNvSpPr/>
          <p:nvPr/>
        </p:nvSpPr>
        <p:spPr>
          <a:xfrm>
            <a:off x="7552023" y="3592846"/>
            <a:ext cx="539768" cy="539768"/>
          </a:xfrm>
          <a:prstGeom prst="ellipse">
            <a:avLst/>
          </a:prstGeom>
          <a:solidFill>
            <a:schemeClr val="bg1"/>
          </a:solidFill>
          <a:ln>
            <a:noFill/>
          </a:ln>
          <a:effectLst>
            <a:outerShdw blurRad="381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9" name="Oval 108">
            <a:extLst>
              <a:ext uri="{FF2B5EF4-FFF2-40B4-BE49-F238E27FC236}">
                <a16:creationId xmlns:a16="http://schemas.microsoft.com/office/drawing/2014/main" id="{9FEF8D64-35A4-9A77-DA32-FB52D09D202A}"/>
              </a:ext>
            </a:extLst>
          </p:cNvPr>
          <p:cNvSpPr/>
          <p:nvPr/>
        </p:nvSpPr>
        <p:spPr>
          <a:xfrm>
            <a:off x="7598862" y="3639685"/>
            <a:ext cx="446089" cy="446089"/>
          </a:xfrm>
          <a:prstGeom prst="ellipse">
            <a:avLst/>
          </a:prstGeom>
          <a:solidFill>
            <a:srgbClr val="00A8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6" name="Oval 105">
            <a:extLst>
              <a:ext uri="{FF2B5EF4-FFF2-40B4-BE49-F238E27FC236}">
                <a16:creationId xmlns:a16="http://schemas.microsoft.com/office/drawing/2014/main" id="{E31ACEB4-6D3F-CEBC-B46B-88279BCDF4D6}"/>
              </a:ext>
            </a:extLst>
          </p:cNvPr>
          <p:cNvSpPr/>
          <p:nvPr/>
        </p:nvSpPr>
        <p:spPr>
          <a:xfrm>
            <a:off x="4623542" y="5599902"/>
            <a:ext cx="539768" cy="539768"/>
          </a:xfrm>
          <a:prstGeom prst="ellipse">
            <a:avLst/>
          </a:prstGeom>
          <a:solidFill>
            <a:schemeClr val="bg1"/>
          </a:solidFill>
          <a:ln>
            <a:noFill/>
          </a:ln>
          <a:effectLst>
            <a:outerShdw blurRad="381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7" name="Oval 106">
            <a:extLst>
              <a:ext uri="{FF2B5EF4-FFF2-40B4-BE49-F238E27FC236}">
                <a16:creationId xmlns:a16="http://schemas.microsoft.com/office/drawing/2014/main" id="{3BE36549-CBD9-051F-9F87-1F3A9B1C6E8D}"/>
              </a:ext>
            </a:extLst>
          </p:cNvPr>
          <p:cNvSpPr/>
          <p:nvPr/>
        </p:nvSpPr>
        <p:spPr>
          <a:xfrm>
            <a:off x="4670381" y="5646741"/>
            <a:ext cx="446089" cy="446089"/>
          </a:xfrm>
          <a:prstGeom prst="ellipse">
            <a:avLst/>
          </a:prstGeom>
          <a:solidFill>
            <a:srgbClr val="0050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291" name="Picture 2" descr="Bold Systems | Home">
            <a:extLst>
              <a:ext uri="{FF2B5EF4-FFF2-40B4-BE49-F238E27FC236}">
                <a16:creationId xmlns:a16="http://schemas.microsoft.com/office/drawing/2014/main" id="{5DDE2189-4F45-DA00-8C21-AF9018A89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4720" y="3954131"/>
            <a:ext cx="1138441" cy="892249"/>
          </a:xfrm>
          <a:prstGeom prst="rect">
            <a:avLst/>
          </a:prstGeom>
          <a:noFill/>
          <a:extLst>
            <a:ext uri="{909E8E84-426E-40DD-AFC4-6F175D3DCCD1}">
              <a14:hiddenFill xmlns:a14="http://schemas.microsoft.com/office/drawing/2010/main">
                <a:solidFill>
                  <a:srgbClr val="FFFFFF"/>
                </a:solidFill>
              </a14:hiddenFill>
            </a:ext>
          </a:extLst>
        </p:spPr>
      </p:pic>
      <p:pic>
        <p:nvPicPr>
          <p:cNvPr id="295" name="Graphic 294" descr="Call center with solid fill">
            <a:extLst>
              <a:ext uri="{FF2B5EF4-FFF2-40B4-BE49-F238E27FC236}">
                <a16:creationId xmlns:a16="http://schemas.microsoft.com/office/drawing/2014/main" id="{37559441-5675-87CE-2687-ADD51A5E0D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0388" y="5696748"/>
            <a:ext cx="346075" cy="346075"/>
          </a:xfrm>
          <a:prstGeom prst="rect">
            <a:avLst/>
          </a:prstGeom>
        </p:spPr>
      </p:pic>
      <p:pic>
        <p:nvPicPr>
          <p:cNvPr id="296" name="Graphic 295" descr="Chess pieces with solid fill">
            <a:extLst>
              <a:ext uri="{FF2B5EF4-FFF2-40B4-BE49-F238E27FC236}">
                <a16:creationId xmlns:a16="http://schemas.microsoft.com/office/drawing/2014/main" id="{74EFC92B-4030-754E-9037-D4BE4689DA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6887" y="3535166"/>
            <a:ext cx="364968" cy="364968"/>
          </a:xfrm>
          <a:prstGeom prst="rect">
            <a:avLst/>
          </a:prstGeom>
        </p:spPr>
      </p:pic>
      <p:pic>
        <p:nvPicPr>
          <p:cNvPr id="298" name="Graphic 297" descr="Circles with lines with solid fill">
            <a:extLst>
              <a:ext uri="{FF2B5EF4-FFF2-40B4-BE49-F238E27FC236}">
                <a16:creationId xmlns:a16="http://schemas.microsoft.com/office/drawing/2014/main" id="{0B79993A-4DB9-6359-9465-FC1264A49A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5776" y="2235889"/>
            <a:ext cx="418751" cy="418751"/>
          </a:xfrm>
          <a:prstGeom prst="rect">
            <a:avLst/>
          </a:prstGeom>
        </p:spPr>
      </p:pic>
      <p:pic>
        <p:nvPicPr>
          <p:cNvPr id="302" name="Graphic 301" descr="Bar chart with solid fill">
            <a:extLst>
              <a:ext uri="{FF2B5EF4-FFF2-40B4-BE49-F238E27FC236}">
                <a16:creationId xmlns:a16="http://schemas.microsoft.com/office/drawing/2014/main" id="{8352CBC1-4164-7D03-AB63-199F9B4E58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31565" y="3672388"/>
            <a:ext cx="380683" cy="380683"/>
          </a:xfrm>
          <a:prstGeom prst="rect">
            <a:avLst/>
          </a:prstGeom>
        </p:spPr>
      </p:pic>
      <p:pic>
        <p:nvPicPr>
          <p:cNvPr id="304" name="Graphic 303" descr="Classroom with solid fill">
            <a:extLst>
              <a:ext uri="{FF2B5EF4-FFF2-40B4-BE49-F238E27FC236}">
                <a16:creationId xmlns:a16="http://schemas.microsoft.com/office/drawing/2014/main" id="{500ADA69-E66E-6126-A323-CDF31ECEE1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02448" y="5810208"/>
            <a:ext cx="380683" cy="380683"/>
          </a:xfrm>
          <a:prstGeom prst="rect">
            <a:avLst/>
          </a:prstGeom>
        </p:spPr>
      </p:pic>
    </p:spTree>
    <p:extLst>
      <p:ext uri="{BB962C8B-B14F-4D97-AF65-F5344CB8AC3E}">
        <p14:creationId xmlns:p14="http://schemas.microsoft.com/office/powerpoint/2010/main" val="1004980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9B925A-B86D-C6E6-7832-C37AE5D556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BEAD86-DF6C-A91C-DBD3-592054A783C5}"/>
              </a:ext>
            </a:extLst>
          </p:cNvPr>
          <p:cNvSpPr>
            <a:spLocks noGrp="1"/>
          </p:cNvSpPr>
          <p:nvPr>
            <p:ph type="sldNum" sz="quarter" idx="4"/>
          </p:nvPr>
        </p:nvSpPr>
        <p:spPr/>
        <p:txBody>
          <a:bodyPr/>
          <a:lstStyle/>
          <a:p>
            <a:fld id="{BE1867B5-C1A1-46CF-9517-8DF7752C1DA6}" type="slidenum">
              <a:rPr lang="en-US" smtClean="0"/>
              <a:pPr/>
              <a:t>30</a:t>
            </a:fld>
            <a:endParaRPr lang="en-US"/>
          </a:p>
        </p:txBody>
      </p:sp>
      <p:sp>
        <p:nvSpPr>
          <p:cNvPr id="3" name="Text Placeholder 2">
            <a:extLst>
              <a:ext uri="{FF2B5EF4-FFF2-40B4-BE49-F238E27FC236}">
                <a16:creationId xmlns:a16="http://schemas.microsoft.com/office/drawing/2014/main" id="{CD1F252B-268D-3AFD-325B-423CBDA99418}"/>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7860D675-AFFD-C6FC-693B-70E1EBF205D3}"/>
              </a:ext>
            </a:extLst>
          </p:cNvPr>
          <p:cNvSpPr>
            <a:spLocks noGrp="1"/>
          </p:cNvSpPr>
          <p:nvPr>
            <p:ph type="body" sz="quarter" idx="11"/>
          </p:nvPr>
        </p:nvSpPr>
        <p:spPr/>
        <p:txBody>
          <a:bodyPr/>
          <a:lstStyle/>
          <a:p>
            <a:r>
              <a:rPr lang="en-US" dirty="0"/>
              <a:t>Bold’s Election Management System at a Glance</a:t>
            </a:r>
          </a:p>
        </p:txBody>
      </p:sp>
      <p:sp>
        <p:nvSpPr>
          <p:cNvPr id="5" name="Text Placeholder 4">
            <a:extLst>
              <a:ext uri="{FF2B5EF4-FFF2-40B4-BE49-F238E27FC236}">
                <a16:creationId xmlns:a16="http://schemas.microsoft.com/office/drawing/2014/main" id="{511CE823-880E-125C-8A7F-C3FD424283CA}"/>
              </a:ext>
            </a:extLst>
          </p:cNvPr>
          <p:cNvSpPr>
            <a:spLocks noGrp="1"/>
          </p:cNvSpPr>
          <p:nvPr>
            <p:ph type="body" sz="quarter" idx="12"/>
          </p:nvPr>
        </p:nvSpPr>
        <p:spPr/>
        <p:txBody>
          <a:bodyPr/>
          <a:lstStyle/>
          <a:p>
            <a:r>
              <a:rPr lang="en-US" dirty="0"/>
              <a:t>Purpose-built for your team, Bold streamlines every step of the voter check-in process from setup to reporting</a:t>
            </a:r>
          </a:p>
        </p:txBody>
      </p:sp>
      <p:sp>
        <p:nvSpPr>
          <p:cNvPr id="52" name="Oval 51">
            <a:extLst>
              <a:ext uri="{FF2B5EF4-FFF2-40B4-BE49-F238E27FC236}">
                <a16:creationId xmlns:a16="http://schemas.microsoft.com/office/drawing/2014/main" id="{8DBBBBB1-E2B2-2405-436E-517124DA850C}"/>
              </a:ext>
            </a:extLst>
          </p:cNvPr>
          <p:cNvSpPr/>
          <p:nvPr/>
        </p:nvSpPr>
        <p:spPr>
          <a:xfrm>
            <a:off x="5677012" y="4143191"/>
            <a:ext cx="837976" cy="837976"/>
          </a:xfrm>
          <a:prstGeom prst="ellipse">
            <a:avLst/>
          </a:prstGeom>
          <a:solidFill>
            <a:srgbClr val="005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Circle: Hollow 52">
            <a:extLst>
              <a:ext uri="{FF2B5EF4-FFF2-40B4-BE49-F238E27FC236}">
                <a16:creationId xmlns:a16="http://schemas.microsoft.com/office/drawing/2014/main" id="{1E57C9AC-F2D8-C2A3-4BF0-DEA42B9CB442}"/>
              </a:ext>
            </a:extLst>
          </p:cNvPr>
          <p:cNvSpPr/>
          <p:nvPr/>
        </p:nvSpPr>
        <p:spPr>
          <a:xfrm>
            <a:off x="5052440" y="3518619"/>
            <a:ext cx="2087120" cy="2087120"/>
          </a:xfrm>
          <a:prstGeom prst="donut">
            <a:avLst>
              <a:gd name="adj" fmla="val 10440"/>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Circle: Hollow 53">
            <a:extLst>
              <a:ext uri="{FF2B5EF4-FFF2-40B4-BE49-F238E27FC236}">
                <a16:creationId xmlns:a16="http://schemas.microsoft.com/office/drawing/2014/main" id="{7D04D5F5-9228-EE83-C709-DEBA52134C12}"/>
              </a:ext>
            </a:extLst>
          </p:cNvPr>
          <p:cNvSpPr/>
          <p:nvPr/>
        </p:nvSpPr>
        <p:spPr>
          <a:xfrm>
            <a:off x="5363706" y="3829885"/>
            <a:ext cx="1464587" cy="1464587"/>
          </a:xfrm>
          <a:prstGeom prst="donut">
            <a:avLst>
              <a:gd name="adj" fmla="val 12789"/>
            </a:avLst>
          </a:prstGeom>
          <a:solidFill>
            <a:srgbClr val="005FAF"/>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55" name="Graphic 54" descr="Target outline">
            <a:extLst>
              <a:ext uri="{FF2B5EF4-FFF2-40B4-BE49-F238E27FC236}">
                <a16:creationId xmlns:a16="http://schemas.microsoft.com/office/drawing/2014/main" id="{7CBF3B16-0A80-D03F-CA39-5A63837265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83726" y="4249905"/>
            <a:ext cx="624548" cy="624548"/>
          </a:xfrm>
          <a:prstGeom prst="rect">
            <a:avLst/>
          </a:prstGeom>
        </p:spPr>
      </p:pic>
      <p:grpSp>
        <p:nvGrpSpPr>
          <p:cNvPr id="56" name="Group 55">
            <a:extLst>
              <a:ext uri="{FF2B5EF4-FFF2-40B4-BE49-F238E27FC236}">
                <a16:creationId xmlns:a16="http://schemas.microsoft.com/office/drawing/2014/main" id="{96F10233-61EF-5BF3-1950-B3A629362D9C}"/>
              </a:ext>
            </a:extLst>
          </p:cNvPr>
          <p:cNvGrpSpPr/>
          <p:nvPr/>
        </p:nvGrpSpPr>
        <p:grpSpPr>
          <a:xfrm>
            <a:off x="8909316" y="2705209"/>
            <a:ext cx="2766747" cy="1419146"/>
            <a:chOff x="533947" y="4596176"/>
            <a:chExt cx="2766747" cy="1419146"/>
          </a:xfrm>
        </p:grpSpPr>
        <p:sp>
          <p:nvSpPr>
            <p:cNvPr id="57" name="Title 1">
              <a:extLst>
                <a:ext uri="{FF2B5EF4-FFF2-40B4-BE49-F238E27FC236}">
                  <a16:creationId xmlns:a16="http://schemas.microsoft.com/office/drawing/2014/main" id="{944CDF1A-0310-01E7-B827-D30D0EA35647}"/>
                </a:ext>
              </a:extLst>
            </p:cNvPr>
            <p:cNvSpPr txBox="1">
              <a:spLocks/>
            </p:cNvSpPr>
            <p:nvPr/>
          </p:nvSpPr>
          <p:spPr>
            <a:xfrm>
              <a:off x="533947" y="4938104"/>
              <a:ext cx="2766747"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400" dirty="0">
                  <a:latin typeface="Arial" panose="020B0604020202020204" pitchFamily="34" charset="0"/>
                  <a:ea typeface="Segoe UI Black" panose="020B0A02040204020203" pitchFamily="34" charset="0"/>
                  <a:cs typeface="Arial" panose="020B0604020202020204" pitchFamily="34" charset="0"/>
                </a:rPr>
                <a:t>Bold simplifies your post-election closeout with tools to reconcile poll lists, track voter history, and generate audit-ready reports in minutes</a:t>
              </a:r>
            </a:p>
          </p:txBody>
        </p:sp>
        <p:sp>
          <p:nvSpPr>
            <p:cNvPr id="58" name="Title 1">
              <a:extLst>
                <a:ext uri="{FF2B5EF4-FFF2-40B4-BE49-F238E27FC236}">
                  <a16:creationId xmlns:a16="http://schemas.microsoft.com/office/drawing/2014/main" id="{763AD139-E642-A181-B489-C1E2B8FE382A}"/>
                </a:ext>
              </a:extLst>
            </p:cNvPr>
            <p:cNvSpPr txBox="1">
              <a:spLocks/>
            </p:cNvSpPr>
            <p:nvPr/>
          </p:nvSpPr>
          <p:spPr>
            <a:xfrm>
              <a:off x="533947" y="4596176"/>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600" b="1" dirty="0">
                  <a:solidFill>
                    <a:srgbClr val="00A492"/>
                  </a:solidFill>
                  <a:latin typeface="Arial" panose="020B0604020202020204" pitchFamily="34" charset="0"/>
                  <a:ea typeface="Segoe UI Black" panose="020B0A02040204020203" pitchFamily="34" charset="0"/>
                  <a:cs typeface="Arial" panose="020B0604020202020204" pitchFamily="34" charset="0"/>
                </a:rPr>
                <a:t>Post-Election &amp; Reporting</a:t>
              </a:r>
            </a:p>
          </p:txBody>
        </p:sp>
      </p:grpSp>
      <p:grpSp>
        <p:nvGrpSpPr>
          <p:cNvPr id="59" name="Group 58">
            <a:extLst>
              <a:ext uri="{FF2B5EF4-FFF2-40B4-BE49-F238E27FC236}">
                <a16:creationId xmlns:a16="http://schemas.microsoft.com/office/drawing/2014/main" id="{F3794046-559C-CD30-7935-298C9EE9C318}"/>
              </a:ext>
            </a:extLst>
          </p:cNvPr>
          <p:cNvGrpSpPr/>
          <p:nvPr/>
        </p:nvGrpSpPr>
        <p:grpSpPr>
          <a:xfrm>
            <a:off x="533947" y="2705209"/>
            <a:ext cx="2766747" cy="1203702"/>
            <a:chOff x="533947" y="3033320"/>
            <a:chExt cx="2766747" cy="1203702"/>
          </a:xfrm>
        </p:grpSpPr>
        <p:sp>
          <p:nvSpPr>
            <p:cNvPr id="60" name="Title 1">
              <a:extLst>
                <a:ext uri="{FF2B5EF4-FFF2-40B4-BE49-F238E27FC236}">
                  <a16:creationId xmlns:a16="http://schemas.microsoft.com/office/drawing/2014/main" id="{B74ED38A-2236-D33D-633D-2EC3281B2036}"/>
                </a:ext>
              </a:extLst>
            </p:cNvPr>
            <p:cNvSpPr txBox="1">
              <a:spLocks/>
            </p:cNvSpPr>
            <p:nvPr/>
          </p:nvSpPr>
          <p:spPr>
            <a:xfrm>
              <a:off x="533947" y="3375248"/>
              <a:ext cx="2766747" cy="861774"/>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400" dirty="0">
                  <a:solidFill>
                    <a:srgbClr val="000000"/>
                  </a:solidFill>
                  <a:latin typeface="Arial" panose="020B0604020202020204" pitchFamily="34" charset="0"/>
                  <a:ea typeface="Segoe UI Black" panose="020B0A02040204020203" pitchFamily="34" charset="0"/>
                  <a:cs typeface="Arial" panose="020B0604020202020204" pitchFamily="34" charset="0"/>
                </a:rPr>
                <a:t>Bold’s comprehensive pre-election tools streamline the setup process and ensure a seamless start to Election Day</a:t>
              </a:r>
              <a:endParaRPr lang="en-US" sz="1400" dirty="0">
                <a:latin typeface="Arial" panose="020B0604020202020204" pitchFamily="34" charset="0"/>
                <a:ea typeface="Segoe UI Black" panose="020B0A02040204020203" pitchFamily="34" charset="0"/>
                <a:cs typeface="Arial" panose="020B0604020202020204" pitchFamily="34" charset="0"/>
              </a:endParaRPr>
            </a:p>
          </p:txBody>
        </p:sp>
        <p:sp>
          <p:nvSpPr>
            <p:cNvPr id="61" name="Title 1">
              <a:extLst>
                <a:ext uri="{FF2B5EF4-FFF2-40B4-BE49-F238E27FC236}">
                  <a16:creationId xmlns:a16="http://schemas.microsoft.com/office/drawing/2014/main" id="{E99F8142-367D-89A9-C18F-25F09B6AC87A}"/>
                </a:ext>
              </a:extLst>
            </p:cNvPr>
            <p:cNvSpPr txBox="1">
              <a:spLocks/>
            </p:cNvSpPr>
            <p:nvPr/>
          </p:nvSpPr>
          <p:spPr>
            <a:xfrm>
              <a:off x="533947" y="3033320"/>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600" b="1" dirty="0">
                  <a:solidFill>
                    <a:srgbClr val="005FAF"/>
                  </a:solidFill>
                  <a:latin typeface="Arial" panose="020B0604020202020204" pitchFamily="34" charset="0"/>
                  <a:ea typeface="Segoe UI Black" panose="020B0A02040204020203" pitchFamily="34" charset="0"/>
                  <a:cs typeface="Arial" panose="020B0604020202020204" pitchFamily="34" charset="0"/>
                </a:rPr>
                <a:t>Pre-Election Setup</a:t>
              </a:r>
            </a:p>
          </p:txBody>
        </p:sp>
      </p:grpSp>
      <p:grpSp>
        <p:nvGrpSpPr>
          <p:cNvPr id="62" name="Group 61">
            <a:extLst>
              <a:ext uri="{FF2B5EF4-FFF2-40B4-BE49-F238E27FC236}">
                <a16:creationId xmlns:a16="http://schemas.microsoft.com/office/drawing/2014/main" id="{44598D48-5C9F-0F53-F133-7EDE7E2983AD}"/>
              </a:ext>
            </a:extLst>
          </p:cNvPr>
          <p:cNvGrpSpPr/>
          <p:nvPr/>
        </p:nvGrpSpPr>
        <p:grpSpPr>
          <a:xfrm>
            <a:off x="8909316" y="4402037"/>
            <a:ext cx="2766747" cy="1419146"/>
            <a:chOff x="533947" y="4596176"/>
            <a:chExt cx="2766747" cy="1419146"/>
          </a:xfrm>
        </p:grpSpPr>
        <p:sp>
          <p:nvSpPr>
            <p:cNvPr id="63" name="Title 1">
              <a:extLst>
                <a:ext uri="{FF2B5EF4-FFF2-40B4-BE49-F238E27FC236}">
                  <a16:creationId xmlns:a16="http://schemas.microsoft.com/office/drawing/2014/main" id="{3BDDBC1B-0887-B9E8-1311-805FC72F49B6}"/>
                </a:ext>
              </a:extLst>
            </p:cNvPr>
            <p:cNvSpPr txBox="1">
              <a:spLocks/>
            </p:cNvSpPr>
            <p:nvPr/>
          </p:nvSpPr>
          <p:spPr>
            <a:xfrm>
              <a:off x="533947" y="4938104"/>
              <a:ext cx="2766747"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400" dirty="0">
                  <a:latin typeface="Arial" panose="020B0604020202020204" pitchFamily="34" charset="0"/>
                  <a:ea typeface="Segoe UI Black" panose="020B0A02040204020203" pitchFamily="34" charset="0"/>
                  <a:cs typeface="Arial" panose="020B0604020202020204" pitchFamily="34" charset="0"/>
                </a:rPr>
                <a:t>Bold is with you at every step, offering unlimited training, live support, and election-tested guidance to keep your team confident and in control</a:t>
              </a:r>
            </a:p>
          </p:txBody>
        </p:sp>
        <p:sp>
          <p:nvSpPr>
            <p:cNvPr id="64" name="Title 1">
              <a:extLst>
                <a:ext uri="{FF2B5EF4-FFF2-40B4-BE49-F238E27FC236}">
                  <a16:creationId xmlns:a16="http://schemas.microsoft.com/office/drawing/2014/main" id="{0FE09F2E-956D-D567-9AF6-558201CA6A5E}"/>
                </a:ext>
              </a:extLst>
            </p:cNvPr>
            <p:cNvSpPr txBox="1">
              <a:spLocks/>
            </p:cNvSpPr>
            <p:nvPr/>
          </p:nvSpPr>
          <p:spPr>
            <a:xfrm>
              <a:off x="533947" y="4596176"/>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1600" b="1" dirty="0">
                  <a:solidFill>
                    <a:srgbClr val="9B51E0"/>
                  </a:solidFill>
                  <a:latin typeface="Arial" panose="020B0604020202020204" pitchFamily="34" charset="0"/>
                  <a:ea typeface="Segoe UI Black" panose="020B0A02040204020203" pitchFamily="34" charset="0"/>
                  <a:cs typeface="Arial" panose="020B0604020202020204" pitchFamily="34" charset="0"/>
                </a:rPr>
                <a:t>Support &amp; Training</a:t>
              </a:r>
            </a:p>
          </p:txBody>
        </p:sp>
      </p:grpSp>
      <p:grpSp>
        <p:nvGrpSpPr>
          <p:cNvPr id="65" name="Group 64">
            <a:extLst>
              <a:ext uri="{FF2B5EF4-FFF2-40B4-BE49-F238E27FC236}">
                <a16:creationId xmlns:a16="http://schemas.microsoft.com/office/drawing/2014/main" id="{7BB8F200-AB27-B294-92A8-28570EB0BED3}"/>
              </a:ext>
            </a:extLst>
          </p:cNvPr>
          <p:cNvGrpSpPr/>
          <p:nvPr/>
        </p:nvGrpSpPr>
        <p:grpSpPr>
          <a:xfrm>
            <a:off x="533947" y="4402037"/>
            <a:ext cx="2766747" cy="1419146"/>
            <a:chOff x="533947" y="3033320"/>
            <a:chExt cx="2766747" cy="1419146"/>
          </a:xfrm>
        </p:grpSpPr>
        <p:sp>
          <p:nvSpPr>
            <p:cNvPr id="66" name="Title 1">
              <a:extLst>
                <a:ext uri="{FF2B5EF4-FFF2-40B4-BE49-F238E27FC236}">
                  <a16:creationId xmlns:a16="http://schemas.microsoft.com/office/drawing/2014/main" id="{6ED11530-878F-CB38-270F-8CFCB1154A52}"/>
                </a:ext>
              </a:extLst>
            </p:cNvPr>
            <p:cNvSpPr txBox="1">
              <a:spLocks/>
            </p:cNvSpPr>
            <p:nvPr/>
          </p:nvSpPr>
          <p:spPr>
            <a:xfrm>
              <a:off x="533947" y="3375248"/>
              <a:ext cx="2766747" cy="107721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400" dirty="0">
                  <a:latin typeface="Arial" panose="020B0604020202020204" pitchFamily="34" charset="0"/>
                  <a:ea typeface="Segoe UI Black" panose="020B0A02040204020203" pitchFamily="34" charset="0"/>
                  <a:cs typeface="Arial" panose="020B0604020202020204" pitchFamily="34" charset="0"/>
                </a:rPr>
                <a:t>Bold keeps Election Day running smoothly with intuitive check-in tools, built-in fail-safes, real-time reporting, and regional poll reps ready to support your team on-site</a:t>
              </a:r>
            </a:p>
          </p:txBody>
        </p:sp>
        <p:sp>
          <p:nvSpPr>
            <p:cNvPr id="67" name="Title 1">
              <a:extLst>
                <a:ext uri="{FF2B5EF4-FFF2-40B4-BE49-F238E27FC236}">
                  <a16:creationId xmlns:a16="http://schemas.microsoft.com/office/drawing/2014/main" id="{746EC61B-ED1B-46F4-E854-0AA63D241549}"/>
                </a:ext>
              </a:extLst>
            </p:cNvPr>
            <p:cNvSpPr txBox="1">
              <a:spLocks/>
            </p:cNvSpPr>
            <p:nvPr/>
          </p:nvSpPr>
          <p:spPr>
            <a:xfrm>
              <a:off x="533947" y="3033320"/>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600" b="1" dirty="0">
                  <a:ln w="3175">
                    <a:noFill/>
                  </a:ln>
                  <a:solidFill>
                    <a:srgbClr val="00507F"/>
                  </a:solidFill>
                  <a:latin typeface="Arial" panose="020B0604020202020204" pitchFamily="34" charset="0"/>
                  <a:ea typeface="Segoe UI Black" panose="020B0A02040204020203" pitchFamily="34" charset="0"/>
                  <a:cs typeface="Arial" panose="020B0604020202020204" pitchFamily="34" charset="0"/>
                </a:rPr>
                <a:t>On Election Day</a:t>
              </a:r>
            </a:p>
          </p:txBody>
        </p:sp>
      </p:grpSp>
      <p:grpSp>
        <p:nvGrpSpPr>
          <p:cNvPr id="68" name="Group 67">
            <a:extLst>
              <a:ext uri="{FF2B5EF4-FFF2-40B4-BE49-F238E27FC236}">
                <a16:creationId xmlns:a16="http://schemas.microsoft.com/office/drawing/2014/main" id="{17B3D35E-73F8-E8B2-FA4B-E00E8172C248}"/>
              </a:ext>
            </a:extLst>
          </p:cNvPr>
          <p:cNvGrpSpPr/>
          <p:nvPr/>
        </p:nvGrpSpPr>
        <p:grpSpPr>
          <a:xfrm>
            <a:off x="4306526" y="1252261"/>
            <a:ext cx="3578946" cy="988259"/>
            <a:chOff x="533947" y="3033320"/>
            <a:chExt cx="2766747" cy="988259"/>
          </a:xfrm>
        </p:grpSpPr>
        <p:sp>
          <p:nvSpPr>
            <p:cNvPr id="69" name="Title 1">
              <a:extLst>
                <a:ext uri="{FF2B5EF4-FFF2-40B4-BE49-F238E27FC236}">
                  <a16:creationId xmlns:a16="http://schemas.microsoft.com/office/drawing/2014/main" id="{5AAAA544-FD9E-7FBB-D555-13DB06FABC84}"/>
                </a:ext>
              </a:extLst>
            </p:cNvPr>
            <p:cNvSpPr txBox="1">
              <a:spLocks/>
            </p:cNvSpPr>
            <p:nvPr/>
          </p:nvSpPr>
          <p:spPr>
            <a:xfrm>
              <a:off x="533947" y="3375248"/>
              <a:ext cx="2766747" cy="64633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400" dirty="0">
                  <a:latin typeface="Arial" panose="020B0604020202020204" pitchFamily="34" charset="0"/>
                  <a:ea typeface="Segoe UI Black" panose="020B0A02040204020203" pitchFamily="34" charset="0"/>
                  <a:cs typeface="Arial" panose="020B0604020202020204" pitchFamily="34" charset="0"/>
                </a:rPr>
                <a:t>Bold’s EMS powers every phase of your election from setup to sign-off with the reliability, speed, and support you deserve</a:t>
              </a:r>
            </a:p>
          </p:txBody>
        </p:sp>
        <p:sp>
          <p:nvSpPr>
            <p:cNvPr id="70" name="Title 1">
              <a:extLst>
                <a:ext uri="{FF2B5EF4-FFF2-40B4-BE49-F238E27FC236}">
                  <a16:creationId xmlns:a16="http://schemas.microsoft.com/office/drawing/2014/main" id="{90A06D4D-DC6C-5558-58E1-4FC91ED72BC4}"/>
                </a:ext>
              </a:extLst>
            </p:cNvPr>
            <p:cNvSpPr txBox="1">
              <a:spLocks/>
            </p:cNvSpPr>
            <p:nvPr/>
          </p:nvSpPr>
          <p:spPr>
            <a:xfrm>
              <a:off x="533947" y="3033320"/>
              <a:ext cx="2766747" cy="246221"/>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600" b="1" dirty="0">
                  <a:solidFill>
                    <a:srgbClr val="2E7FF5"/>
                  </a:solidFill>
                  <a:latin typeface="Arial" panose="020B0604020202020204" pitchFamily="34" charset="0"/>
                  <a:ea typeface="Segoe UI Black" panose="020B0A02040204020203" pitchFamily="34" charset="0"/>
                  <a:cs typeface="Arial" panose="020B0604020202020204" pitchFamily="34" charset="0"/>
                </a:rPr>
                <a:t>One Complete EMS Solution</a:t>
              </a:r>
            </a:p>
          </p:txBody>
        </p:sp>
      </p:grpSp>
      <p:grpSp>
        <p:nvGrpSpPr>
          <p:cNvPr id="71" name="Group 70">
            <a:extLst>
              <a:ext uri="{FF2B5EF4-FFF2-40B4-BE49-F238E27FC236}">
                <a16:creationId xmlns:a16="http://schemas.microsoft.com/office/drawing/2014/main" id="{ABC02A17-C6AE-3FF0-3B6D-916F7614F4E6}"/>
              </a:ext>
            </a:extLst>
          </p:cNvPr>
          <p:cNvGrpSpPr/>
          <p:nvPr/>
        </p:nvGrpSpPr>
        <p:grpSpPr>
          <a:xfrm>
            <a:off x="5940272" y="2935945"/>
            <a:ext cx="311457" cy="475960"/>
            <a:chOff x="4643437" y="587376"/>
            <a:chExt cx="225425" cy="344488"/>
          </a:xfrm>
          <a:solidFill>
            <a:srgbClr val="FFD807"/>
          </a:solidFill>
        </p:grpSpPr>
        <p:sp>
          <p:nvSpPr>
            <p:cNvPr id="72" name="Freeform 8">
              <a:extLst>
                <a:ext uri="{FF2B5EF4-FFF2-40B4-BE49-F238E27FC236}">
                  <a16:creationId xmlns:a16="http://schemas.microsoft.com/office/drawing/2014/main" id="{073F850E-0E50-C65A-1A86-F3630503B776}"/>
                </a:ext>
              </a:extLst>
            </p:cNvPr>
            <p:cNvSpPr>
              <a:spLocks/>
            </p:cNvSpPr>
            <p:nvPr/>
          </p:nvSpPr>
          <p:spPr bwMode="auto">
            <a:xfrm>
              <a:off x="4643437" y="587376"/>
              <a:ext cx="225425" cy="344488"/>
            </a:xfrm>
            <a:custGeom>
              <a:avLst/>
              <a:gdLst>
                <a:gd name="T0" fmla="*/ 60 w 60"/>
                <a:gd name="T1" fmla="*/ 30 h 92"/>
                <a:gd name="T2" fmla="*/ 30 w 60"/>
                <a:gd name="T3" fmla="*/ 92 h 92"/>
                <a:gd name="T4" fmla="*/ 0 w 60"/>
                <a:gd name="T5" fmla="*/ 30 h 92"/>
                <a:gd name="T6" fmla="*/ 30 w 60"/>
                <a:gd name="T7" fmla="*/ 0 h 92"/>
                <a:gd name="T8" fmla="*/ 60 w 60"/>
                <a:gd name="T9" fmla="*/ 30 h 92"/>
              </a:gdLst>
              <a:ahLst/>
              <a:cxnLst>
                <a:cxn ang="0">
                  <a:pos x="T0" y="T1"/>
                </a:cxn>
                <a:cxn ang="0">
                  <a:pos x="T2" y="T3"/>
                </a:cxn>
                <a:cxn ang="0">
                  <a:pos x="T4" y="T5"/>
                </a:cxn>
                <a:cxn ang="0">
                  <a:pos x="T6" y="T7"/>
                </a:cxn>
                <a:cxn ang="0">
                  <a:pos x="T8" y="T9"/>
                </a:cxn>
              </a:cxnLst>
              <a:rect l="0" t="0" r="r" b="b"/>
              <a:pathLst>
                <a:path w="60" h="92">
                  <a:moveTo>
                    <a:pt x="60" y="30"/>
                  </a:moveTo>
                  <a:cubicBezTo>
                    <a:pt x="60" y="47"/>
                    <a:pt x="30" y="92"/>
                    <a:pt x="30" y="92"/>
                  </a:cubicBezTo>
                  <a:cubicBezTo>
                    <a:pt x="30" y="92"/>
                    <a:pt x="0" y="47"/>
                    <a:pt x="0" y="30"/>
                  </a:cubicBezTo>
                  <a:cubicBezTo>
                    <a:pt x="0" y="13"/>
                    <a:pt x="13" y="0"/>
                    <a:pt x="30" y="0"/>
                  </a:cubicBezTo>
                  <a:cubicBezTo>
                    <a:pt x="47" y="0"/>
                    <a:pt x="60" y="13"/>
                    <a:pt x="60" y="30"/>
                  </a:cubicBezTo>
                  <a:close/>
                </a:path>
              </a:pathLst>
            </a:cu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73" name="Oval 9">
              <a:extLst>
                <a:ext uri="{FF2B5EF4-FFF2-40B4-BE49-F238E27FC236}">
                  <a16:creationId xmlns:a16="http://schemas.microsoft.com/office/drawing/2014/main" id="{2271FD18-1DE2-E79D-AAA3-B95D525BD830}"/>
                </a:ext>
              </a:extLst>
            </p:cNvPr>
            <p:cNvSpPr>
              <a:spLocks noChangeArrowheads="1"/>
            </p:cNvSpPr>
            <p:nvPr/>
          </p:nvSpPr>
          <p:spPr bwMode="auto">
            <a:xfrm>
              <a:off x="4711700" y="654051"/>
              <a:ext cx="88900" cy="90488"/>
            </a:xfrm>
            <a:prstGeom prst="ellipse">
              <a:avLst/>
            </a:pr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sp>
        <p:nvSpPr>
          <p:cNvPr id="75" name="Oval 74">
            <a:extLst>
              <a:ext uri="{FF2B5EF4-FFF2-40B4-BE49-F238E27FC236}">
                <a16:creationId xmlns:a16="http://schemas.microsoft.com/office/drawing/2014/main" id="{02F1B467-90A9-8068-F02E-A28DB0706A5F}"/>
              </a:ext>
            </a:extLst>
          </p:cNvPr>
          <p:cNvSpPr/>
          <p:nvPr/>
        </p:nvSpPr>
        <p:spPr>
          <a:xfrm>
            <a:off x="5669119" y="2351552"/>
            <a:ext cx="853762" cy="853762"/>
          </a:xfrm>
          <a:prstGeom prst="ellipse">
            <a:avLst/>
          </a:prstGeom>
          <a:solidFill>
            <a:srgbClr val="2E7FF5"/>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511D2E96-20A0-AF14-B564-A2D965A8F697}"/>
              </a:ext>
            </a:extLst>
          </p:cNvPr>
          <p:cNvSpPr/>
          <p:nvPr/>
        </p:nvSpPr>
        <p:spPr>
          <a:xfrm>
            <a:off x="5781019" y="2463452"/>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Arial" panose="020B0604020202020204"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7084E83A-DBAB-6C78-288E-4936891B5C97}"/>
              </a:ext>
            </a:extLst>
          </p:cNvPr>
          <p:cNvGrpSpPr/>
          <p:nvPr/>
        </p:nvGrpSpPr>
        <p:grpSpPr>
          <a:xfrm rot="18900000">
            <a:off x="4329177" y="3504436"/>
            <a:ext cx="311457" cy="475960"/>
            <a:chOff x="4643437" y="587376"/>
            <a:chExt cx="225425" cy="344488"/>
          </a:xfrm>
          <a:solidFill>
            <a:srgbClr val="FFD807"/>
          </a:solidFill>
        </p:grpSpPr>
        <p:sp>
          <p:nvSpPr>
            <p:cNvPr id="78" name="Freeform 8">
              <a:extLst>
                <a:ext uri="{FF2B5EF4-FFF2-40B4-BE49-F238E27FC236}">
                  <a16:creationId xmlns:a16="http://schemas.microsoft.com/office/drawing/2014/main" id="{E9235D19-6D92-40A1-D4E4-9949C8399964}"/>
                </a:ext>
              </a:extLst>
            </p:cNvPr>
            <p:cNvSpPr>
              <a:spLocks/>
            </p:cNvSpPr>
            <p:nvPr/>
          </p:nvSpPr>
          <p:spPr bwMode="auto">
            <a:xfrm>
              <a:off x="4643437" y="587376"/>
              <a:ext cx="225425" cy="344488"/>
            </a:xfrm>
            <a:custGeom>
              <a:avLst/>
              <a:gdLst>
                <a:gd name="T0" fmla="*/ 60 w 60"/>
                <a:gd name="T1" fmla="*/ 30 h 92"/>
                <a:gd name="T2" fmla="*/ 30 w 60"/>
                <a:gd name="T3" fmla="*/ 92 h 92"/>
                <a:gd name="T4" fmla="*/ 0 w 60"/>
                <a:gd name="T5" fmla="*/ 30 h 92"/>
                <a:gd name="T6" fmla="*/ 30 w 60"/>
                <a:gd name="T7" fmla="*/ 0 h 92"/>
                <a:gd name="T8" fmla="*/ 60 w 60"/>
                <a:gd name="T9" fmla="*/ 30 h 92"/>
              </a:gdLst>
              <a:ahLst/>
              <a:cxnLst>
                <a:cxn ang="0">
                  <a:pos x="T0" y="T1"/>
                </a:cxn>
                <a:cxn ang="0">
                  <a:pos x="T2" y="T3"/>
                </a:cxn>
                <a:cxn ang="0">
                  <a:pos x="T4" y="T5"/>
                </a:cxn>
                <a:cxn ang="0">
                  <a:pos x="T6" y="T7"/>
                </a:cxn>
                <a:cxn ang="0">
                  <a:pos x="T8" y="T9"/>
                </a:cxn>
              </a:cxnLst>
              <a:rect l="0" t="0" r="r" b="b"/>
              <a:pathLst>
                <a:path w="60" h="92">
                  <a:moveTo>
                    <a:pt x="60" y="30"/>
                  </a:moveTo>
                  <a:cubicBezTo>
                    <a:pt x="60" y="47"/>
                    <a:pt x="30" y="92"/>
                    <a:pt x="30" y="92"/>
                  </a:cubicBezTo>
                  <a:cubicBezTo>
                    <a:pt x="30" y="92"/>
                    <a:pt x="0" y="47"/>
                    <a:pt x="0" y="30"/>
                  </a:cubicBezTo>
                  <a:cubicBezTo>
                    <a:pt x="0" y="13"/>
                    <a:pt x="13" y="0"/>
                    <a:pt x="30" y="0"/>
                  </a:cubicBezTo>
                  <a:cubicBezTo>
                    <a:pt x="47" y="0"/>
                    <a:pt x="60" y="13"/>
                    <a:pt x="60" y="30"/>
                  </a:cubicBezTo>
                  <a:close/>
                </a:path>
              </a:pathLst>
            </a:cu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79" name="Oval 9">
              <a:extLst>
                <a:ext uri="{FF2B5EF4-FFF2-40B4-BE49-F238E27FC236}">
                  <a16:creationId xmlns:a16="http://schemas.microsoft.com/office/drawing/2014/main" id="{33A5E400-4BD9-BFEB-1410-2D1697189DBE}"/>
                </a:ext>
              </a:extLst>
            </p:cNvPr>
            <p:cNvSpPr>
              <a:spLocks noChangeArrowheads="1"/>
            </p:cNvSpPr>
            <p:nvPr/>
          </p:nvSpPr>
          <p:spPr bwMode="auto">
            <a:xfrm>
              <a:off x="4711700" y="654051"/>
              <a:ext cx="88900" cy="90488"/>
            </a:xfrm>
            <a:prstGeom prst="ellipse">
              <a:avLst/>
            </a:pr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sp>
        <p:nvSpPr>
          <p:cNvPr id="81" name="Oval 80">
            <a:extLst>
              <a:ext uri="{FF2B5EF4-FFF2-40B4-BE49-F238E27FC236}">
                <a16:creationId xmlns:a16="http://schemas.microsoft.com/office/drawing/2014/main" id="{038F70B8-1C99-DBE0-0E79-FE1A1DFD4E34}"/>
              </a:ext>
            </a:extLst>
          </p:cNvPr>
          <p:cNvSpPr/>
          <p:nvPr/>
        </p:nvSpPr>
        <p:spPr>
          <a:xfrm>
            <a:off x="3749686" y="3055149"/>
            <a:ext cx="853762" cy="853762"/>
          </a:xfrm>
          <a:prstGeom prst="ellipse">
            <a:avLst/>
          </a:prstGeom>
          <a:solidFill>
            <a:srgbClr val="005FAF"/>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530035EB-7D8C-0A33-BEBE-459B989C1E58}"/>
              </a:ext>
            </a:extLst>
          </p:cNvPr>
          <p:cNvSpPr/>
          <p:nvPr/>
        </p:nvSpPr>
        <p:spPr>
          <a:xfrm>
            <a:off x="3861586" y="3167049"/>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Arial" panose="020B0604020202020204" pitchFamily="34" charset="0"/>
              <a:cs typeface="Arial" panose="020B0604020202020204" pitchFamily="34" charset="0"/>
            </a:endParaRPr>
          </a:p>
        </p:txBody>
      </p:sp>
      <p:grpSp>
        <p:nvGrpSpPr>
          <p:cNvPr id="83" name="Group 82">
            <a:extLst>
              <a:ext uri="{FF2B5EF4-FFF2-40B4-BE49-F238E27FC236}">
                <a16:creationId xmlns:a16="http://schemas.microsoft.com/office/drawing/2014/main" id="{26015327-0A72-DE57-2333-A0123E90623E}"/>
              </a:ext>
            </a:extLst>
          </p:cNvPr>
          <p:cNvGrpSpPr/>
          <p:nvPr/>
        </p:nvGrpSpPr>
        <p:grpSpPr>
          <a:xfrm rot="15300000">
            <a:off x="4416682" y="4789734"/>
            <a:ext cx="311457" cy="475960"/>
            <a:chOff x="4643437" y="587376"/>
            <a:chExt cx="225425" cy="344488"/>
          </a:xfrm>
          <a:solidFill>
            <a:srgbClr val="FFD807"/>
          </a:solidFill>
        </p:grpSpPr>
        <p:sp>
          <p:nvSpPr>
            <p:cNvPr id="84" name="Freeform 8">
              <a:extLst>
                <a:ext uri="{FF2B5EF4-FFF2-40B4-BE49-F238E27FC236}">
                  <a16:creationId xmlns:a16="http://schemas.microsoft.com/office/drawing/2014/main" id="{EC53C403-A879-B810-2D77-A370074A0215}"/>
                </a:ext>
              </a:extLst>
            </p:cNvPr>
            <p:cNvSpPr>
              <a:spLocks/>
            </p:cNvSpPr>
            <p:nvPr/>
          </p:nvSpPr>
          <p:spPr bwMode="auto">
            <a:xfrm>
              <a:off x="4643437" y="587376"/>
              <a:ext cx="225425" cy="344488"/>
            </a:xfrm>
            <a:custGeom>
              <a:avLst/>
              <a:gdLst>
                <a:gd name="T0" fmla="*/ 60 w 60"/>
                <a:gd name="T1" fmla="*/ 30 h 92"/>
                <a:gd name="T2" fmla="*/ 30 w 60"/>
                <a:gd name="T3" fmla="*/ 92 h 92"/>
                <a:gd name="T4" fmla="*/ 0 w 60"/>
                <a:gd name="T5" fmla="*/ 30 h 92"/>
                <a:gd name="T6" fmla="*/ 30 w 60"/>
                <a:gd name="T7" fmla="*/ 0 h 92"/>
                <a:gd name="T8" fmla="*/ 60 w 60"/>
                <a:gd name="T9" fmla="*/ 30 h 92"/>
              </a:gdLst>
              <a:ahLst/>
              <a:cxnLst>
                <a:cxn ang="0">
                  <a:pos x="T0" y="T1"/>
                </a:cxn>
                <a:cxn ang="0">
                  <a:pos x="T2" y="T3"/>
                </a:cxn>
                <a:cxn ang="0">
                  <a:pos x="T4" y="T5"/>
                </a:cxn>
                <a:cxn ang="0">
                  <a:pos x="T6" y="T7"/>
                </a:cxn>
                <a:cxn ang="0">
                  <a:pos x="T8" y="T9"/>
                </a:cxn>
              </a:cxnLst>
              <a:rect l="0" t="0" r="r" b="b"/>
              <a:pathLst>
                <a:path w="60" h="92">
                  <a:moveTo>
                    <a:pt x="60" y="30"/>
                  </a:moveTo>
                  <a:cubicBezTo>
                    <a:pt x="60" y="47"/>
                    <a:pt x="30" y="92"/>
                    <a:pt x="30" y="92"/>
                  </a:cubicBezTo>
                  <a:cubicBezTo>
                    <a:pt x="30" y="92"/>
                    <a:pt x="0" y="47"/>
                    <a:pt x="0" y="30"/>
                  </a:cubicBezTo>
                  <a:cubicBezTo>
                    <a:pt x="0" y="13"/>
                    <a:pt x="13" y="0"/>
                    <a:pt x="30" y="0"/>
                  </a:cubicBezTo>
                  <a:cubicBezTo>
                    <a:pt x="47" y="0"/>
                    <a:pt x="60" y="13"/>
                    <a:pt x="60" y="30"/>
                  </a:cubicBezTo>
                  <a:close/>
                </a:path>
              </a:pathLst>
            </a:cu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85" name="Oval 9">
              <a:extLst>
                <a:ext uri="{FF2B5EF4-FFF2-40B4-BE49-F238E27FC236}">
                  <a16:creationId xmlns:a16="http://schemas.microsoft.com/office/drawing/2014/main" id="{D55E74FE-D610-AB1A-DA9E-6D5FBBAD3553}"/>
                </a:ext>
              </a:extLst>
            </p:cNvPr>
            <p:cNvSpPr>
              <a:spLocks noChangeArrowheads="1"/>
            </p:cNvSpPr>
            <p:nvPr/>
          </p:nvSpPr>
          <p:spPr bwMode="auto">
            <a:xfrm>
              <a:off x="4711700" y="654051"/>
              <a:ext cx="88900" cy="90488"/>
            </a:xfrm>
            <a:prstGeom prst="ellipse">
              <a:avLst/>
            </a:pr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sp>
        <p:nvSpPr>
          <p:cNvPr id="87" name="Oval 86">
            <a:extLst>
              <a:ext uri="{FF2B5EF4-FFF2-40B4-BE49-F238E27FC236}">
                <a16:creationId xmlns:a16="http://schemas.microsoft.com/office/drawing/2014/main" id="{B9A33F29-AB73-3BA6-6299-8C307C3096D6}"/>
              </a:ext>
            </a:extLst>
          </p:cNvPr>
          <p:cNvSpPr/>
          <p:nvPr/>
        </p:nvSpPr>
        <p:spPr>
          <a:xfrm>
            <a:off x="3749686" y="4751977"/>
            <a:ext cx="853762" cy="853762"/>
          </a:xfrm>
          <a:prstGeom prst="ellipse">
            <a:avLst/>
          </a:prstGeom>
          <a:solidFill>
            <a:srgbClr val="00507F"/>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8" name="Oval 87">
            <a:extLst>
              <a:ext uri="{FF2B5EF4-FFF2-40B4-BE49-F238E27FC236}">
                <a16:creationId xmlns:a16="http://schemas.microsoft.com/office/drawing/2014/main" id="{22731582-9CC3-CD96-DE12-F0ACB42C002D}"/>
              </a:ext>
            </a:extLst>
          </p:cNvPr>
          <p:cNvSpPr/>
          <p:nvPr/>
        </p:nvSpPr>
        <p:spPr>
          <a:xfrm>
            <a:off x="3861586" y="4863877"/>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668A9950-BBBC-1A13-C2CD-54584DA98D97}"/>
              </a:ext>
            </a:extLst>
          </p:cNvPr>
          <p:cNvGrpSpPr/>
          <p:nvPr/>
        </p:nvGrpSpPr>
        <p:grpSpPr>
          <a:xfrm rot="2700000" flipH="1">
            <a:off x="7580186" y="3504434"/>
            <a:ext cx="311457" cy="475960"/>
            <a:chOff x="4643437" y="587376"/>
            <a:chExt cx="225425" cy="344488"/>
          </a:xfrm>
          <a:solidFill>
            <a:srgbClr val="FFD807"/>
          </a:solidFill>
        </p:grpSpPr>
        <p:sp>
          <p:nvSpPr>
            <p:cNvPr id="90" name="Freeform 8">
              <a:extLst>
                <a:ext uri="{FF2B5EF4-FFF2-40B4-BE49-F238E27FC236}">
                  <a16:creationId xmlns:a16="http://schemas.microsoft.com/office/drawing/2014/main" id="{39C661B8-5485-5ED9-9C7C-7BFF6C61A82C}"/>
                </a:ext>
              </a:extLst>
            </p:cNvPr>
            <p:cNvSpPr>
              <a:spLocks/>
            </p:cNvSpPr>
            <p:nvPr/>
          </p:nvSpPr>
          <p:spPr bwMode="auto">
            <a:xfrm>
              <a:off x="4643437" y="587376"/>
              <a:ext cx="225425" cy="344488"/>
            </a:xfrm>
            <a:custGeom>
              <a:avLst/>
              <a:gdLst>
                <a:gd name="T0" fmla="*/ 60 w 60"/>
                <a:gd name="T1" fmla="*/ 30 h 92"/>
                <a:gd name="T2" fmla="*/ 30 w 60"/>
                <a:gd name="T3" fmla="*/ 92 h 92"/>
                <a:gd name="T4" fmla="*/ 0 w 60"/>
                <a:gd name="T5" fmla="*/ 30 h 92"/>
                <a:gd name="T6" fmla="*/ 30 w 60"/>
                <a:gd name="T7" fmla="*/ 0 h 92"/>
                <a:gd name="T8" fmla="*/ 60 w 60"/>
                <a:gd name="T9" fmla="*/ 30 h 92"/>
              </a:gdLst>
              <a:ahLst/>
              <a:cxnLst>
                <a:cxn ang="0">
                  <a:pos x="T0" y="T1"/>
                </a:cxn>
                <a:cxn ang="0">
                  <a:pos x="T2" y="T3"/>
                </a:cxn>
                <a:cxn ang="0">
                  <a:pos x="T4" y="T5"/>
                </a:cxn>
                <a:cxn ang="0">
                  <a:pos x="T6" y="T7"/>
                </a:cxn>
                <a:cxn ang="0">
                  <a:pos x="T8" y="T9"/>
                </a:cxn>
              </a:cxnLst>
              <a:rect l="0" t="0" r="r" b="b"/>
              <a:pathLst>
                <a:path w="60" h="92">
                  <a:moveTo>
                    <a:pt x="60" y="30"/>
                  </a:moveTo>
                  <a:cubicBezTo>
                    <a:pt x="60" y="47"/>
                    <a:pt x="30" y="92"/>
                    <a:pt x="30" y="92"/>
                  </a:cubicBezTo>
                  <a:cubicBezTo>
                    <a:pt x="30" y="92"/>
                    <a:pt x="0" y="47"/>
                    <a:pt x="0" y="30"/>
                  </a:cubicBezTo>
                  <a:cubicBezTo>
                    <a:pt x="0" y="13"/>
                    <a:pt x="13" y="0"/>
                    <a:pt x="30" y="0"/>
                  </a:cubicBezTo>
                  <a:cubicBezTo>
                    <a:pt x="47" y="0"/>
                    <a:pt x="60" y="13"/>
                    <a:pt x="60" y="30"/>
                  </a:cubicBezTo>
                  <a:close/>
                </a:path>
              </a:pathLst>
            </a:cu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91" name="Oval 9">
              <a:extLst>
                <a:ext uri="{FF2B5EF4-FFF2-40B4-BE49-F238E27FC236}">
                  <a16:creationId xmlns:a16="http://schemas.microsoft.com/office/drawing/2014/main" id="{02302AB9-7DA7-D4F1-75A3-69B677045C3D}"/>
                </a:ext>
              </a:extLst>
            </p:cNvPr>
            <p:cNvSpPr>
              <a:spLocks noChangeArrowheads="1"/>
            </p:cNvSpPr>
            <p:nvPr/>
          </p:nvSpPr>
          <p:spPr bwMode="auto">
            <a:xfrm>
              <a:off x="4711700" y="654051"/>
              <a:ext cx="88900" cy="90488"/>
            </a:xfrm>
            <a:prstGeom prst="ellipse">
              <a:avLst/>
            </a:pr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grpSp>
        <p:nvGrpSpPr>
          <p:cNvPr id="92" name="Group 91">
            <a:extLst>
              <a:ext uri="{FF2B5EF4-FFF2-40B4-BE49-F238E27FC236}">
                <a16:creationId xmlns:a16="http://schemas.microsoft.com/office/drawing/2014/main" id="{CD64F54E-99AC-1A15-F76D-C6B4F7DC93CE}"/>
              </a:ext>
            </a:extLst>
          </p:cNvPr>
          <p:cNvGrpSpPr/>
          <p:nvPr/>
        </p:nvGrpSpPr>
        <p:grpSpPr>
          <a:xfrm rot="6300000" flipH="1">
            <a:off x="7486529" y="4789733"/>
            <a:ext cx="311457" cy="475960"/>
            <a:chOff x="4643437" y="587376"/>
            <a:chExt cx="225425" cy="344488"/>
          </a:xfrm>
          <a:solidFill>
            <a:srgbClr val="FFD807"/>
          </a:solidFill>
        </p:grpSpPr>
        <p:sp>
          <p:nvSpPr>
            <p:cNvPr id="93" name="Freeform 8">
              <a:extLst>
                <a:ext uri="{FF2B5EF4-FFF2-40B4-BE49-F238E27FC236}">
                  <a16:creationId xmlns:a16="http://schemas.microsoft.com/office/drawing/2014/main" id="{FF71267A-D3AA-0941-7B12-E29783837D88}"/>
                </a:ext>
              </a:extLst>
            </p:cNvPr>
            <p:cNvSpPr>
              <a:spLocks/>
            </p:cNvSpPr>
            <p:nvPr/>
          </p:nvSpPr>
          <p:spPr bwMode="auto">
            <a:xfrm>
              <a:off x="4643437" y="587376"/>
              <a:ext cx="225425" cy="344488"/>
            </a:xfrm>
            <a:custGeom>
              <a:avLst/>
              <a:gdLst>
                <a:gd name="T0" fmla="*/ 60 w 60"/>
                <a:gd name="T1" fmla="*/ 30 h 92"/>
                <a:gd name="T2" fmla="*/ 30 w 60"/>
                <a:gd name="T3" fmla="*/ 92 h 92"/>
                <a:gd name="T4" fmla="*/ 0 w 60"/>
                <a:gd name="T5" fmla="*/ 30 h 92"/>
                <a:gd name="T6" fmla="*/ 30 w 60"/>
                <a:gd name="T7" fmla="*/ 0 h 92"/>
                <a:gd name="T8" fmla="*/ 60 w 60"/>
                <a:gd name="T9" fmla="*/ 30 h 92"/>
              </a:gdLst>
              <a:ahLst/>
              <a:cxnLst>
                <a:cxn ang="0">
                  <a:pos x="T0" y="T1"/>
                </a:cxn>
                <a:cxn ang="0">
                  <a:pos x="T2" y="T3"/>
                </a:cxn>
                <a:cxn ang="0">
                  <a:pos x="T4" y="T5"/>
                </a:cxn>
                <a:cxn ang="0">
                  <a:pos x="T6" y="T7"/>
                </a:cxn>
                <a:cxn ang="0">
                  <a:pos x="T8" y="T9"/>
                </a:cxn>
              </a:cxnLst>
              <a:rect l="0" t="0" r="r" b="b"/>
              <a:pathLst>
                <a:path w="60" h="92">
                  <a:moveTo>
                    <a:pt x="60" y="30"/>
                  </a:moveTo>
                  <a:cubicBezTo>
                    <a:pt x="60" y="47"/>
                    <a:pt x="30" y="92"/>
                    <a:pt x="30" y="92"/>
                  </a:cubicBezTo>
                  <a:cubicBezTo>
                    <a:pt x="30" y="92"/>
                    <a:pt x="0" y="47"/>
                    <a:pt x="0" y="30"/>
                  </a:cubicBezTo>
                  <a:cubicBezTo>
                    <a:pt x="0" y="13"/>
                    <a:pt x="13" y="0"/>
                    <a:pt x="30" y="0"/>
                  </a:cubicBezTo>
                  <a:cubicBezTo>
                    <a:pt x="47" y="0"/>
                    <a:pt x="60" y="13"/>
                    <a:pt x="60" y="30"/>
                  </a:cubicBezTo>
                  <a:close/>
                </a:path>
              </a:pathLst>
            </a:cu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94" name="Oval 9">
              <a:extLst>
                <a:ext uri="{FF2B5EF4-FFF2-40B4-BE49-F238E27FC236}">
                  <a16:creationId xmlns:a16="http://schemas.microsoft.com/office/drawing/2014/main" id="{93D468E1-6749-4374-6C7A-93538AB6EBBF}"/>
                </a:ext>
              </a:extLst>
            </p:cNvPr>
            <p:cNvSpPr>
              <a:spLocks noChangeArrowheads="1"/>
            </p:cNvSpPr>
            <p:nvPr/>
          </p:nvSpPr>
          <p:spPr bwMode="auto">
            <a:xfrm>
              <a:off x="4711700" y="654051"/>
              <a:ext cx="88900" cy="90488"/>
            </a:xfrm>
            <a:prstGeom prst="ellipse">
              <a:avLst/>
            </a:prstGeom>
            <a:grp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sp>
        <p:nvSpPr>
          <p:cNvPr id="96" name="Oval 95">
            <a:extLst>
              <a:ext uri="{FF2B5EF4-FFF2-40B4-BE49-F238E27FC236}">
                <a16:creationId xmlns:a16="http://schemas.microsoft.com/office/drawing/2014/main" id="{FFD8F507-7F64-2FBA-AE47-9C0819A129E4}"/>
              </a:ext>
            </a:extLst>
          </p:cNvPr>
          <p:cNvSpPr/>
          <p:nvPr/>
        </p:nvSpPr>
        <p:spPr>
          <a:xfrm>
            <a:off x="7586309" y="3055149"/>
            <a:ext cx="853762" cy="853762"/>
          </a:xfrm>
          <a:prstGeom prst="ellipse">
            <a:avLst/>
          </a:prstGeom>
          <a:solidFill>
            <a:srgbClr val="00A896"/>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7" name="Oval 96">
            <a:extLst>
              <a:ext uri="{FF2B5EF4-FFF2-40B4-BE49-F238E27FC236}">
                <a16:creationId xmlns:a16="http://schemas.microsoft.com/office/drawing/2014/main" id="{75EAA646-DBAA-372D-105E-02755071230B}"/>
              </a:ext>
            </a:extLst>
          </p:cNvPr>
          <p:cNvSpPr/>
          <p:nvPr/>
        </p:nvSpPr>
        <p:spPr>
          <a:xfrm>
            <a:off x="7698209" y="3167049"/>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Arial" panose="020B0604020202020204" pitchFamily="34" charset="0"/>
              <a:cs typeface="Arial" panose="020B0604020202020204" pitchFamily="34" charset="0"/>
            </a:endParaRPr>
          </a:p>
        </p:txBody>
      </p:sp>
      <p:sp>
        <p:nvSpPr>
          <p:cNvPr id="99" name="Oval 98">
            <a:extLst>
              <a:ext uri="{FF2B5EF4-FFF2-40B4-BE49-F238E27FC236}">
                <a16:creationId xmlns:a16="http://schemas.microsoft.com/office/drawing/2014/main" id="{4636A1BB-1DB9-030B-C247-326745B2AB0F}"/>
              </a:ext>
            </a:extLst>
          </p:cNvPr>
          <p:cNvSpPr/>
          <p:nvPr/>
        </p:nvSpPr>
        <p:spPr>
          <a:xfrm>
            <a:off x="7586309" y="4751977"/>
            <a:ext cx="853762" cy="853762"/>
          </a:xfrm>
          <a:prstGeom prst="ellipse">
            <a:avLst/>
          </a:prstGeom>
          <a:solidFill>
            <a:srgbClr val="9B51E0"/>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0" name="Oval 99">
            <a:extLst>
              <a:ext uri="{FF2B5EF4-FFF2-40B4-BE49-F238E27FC236}">
                <a16:creationId xmlns:a16="http://schemas.microsoft.com/office/drawing/2014/main" id="{C7CA5FF6-58ED-BB96-7504-DBE462C469D5}"/>
              </a:ext>
            </a:extLst>
          </p:cNvPr>
          <p:cNvSpPr/>
          <p:nvPr/>
        </p:nvSpPr>
        <p:spPr>
          <a:xfrm>
            <a:off x="7698209" y="4863877"/>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b="1" dirty="0">
              <a:solidFill>
                <a:schemeClr val="tx1"/>
              </a:solidFill>
              <a:latin typeface="Arial" panose="020B0604020202020204" pitchFamily="34" charset="0"/>
              <a:cs typeface="Arial" panose="020B0604020202020204" pitchFamily="34" charset="0"/>
            </a:endParaRPr>
          </a:p>
        </p:txBody>
      </p:sp>
      <p:cxnSp>
        <p:nvCxnSpPr>
          <p:cNvPr id="101" name="Straight Connector 100">
            <a:extLst>
              <a:ext uri="{FF2B5EF4-FFF2-40B4-BE49-F238E27FC236}">
                <a16:creationId xmlns:a16="http://schemas.microsoft.com/office/drawing/2014/main" id="{89DEC4D5-6D8C-0651-B0D8-5A37F11BF9D7}"/>
              </a:ext>
            </a:extLst>
          </p:cNvPr>
          <p:cNvCxnSpPr>
            <a:cxnSpLocks/>
          </p:cNvCxnSpPr>
          <p:nvPr/>
        </p:nvCxnSpPr>
        <p:spPr>
          <a:xfrm>
            <a:off x="533947" y="4170714"/>
            <a:ext cx="2641872" cy="0"/>
          </a:xfrm>
          <a:prstGeom prst="line">
            <a:avLst/>
          </a:prstGeom>
          <a:ln>
            <a:solidFill>
              <a:srgbClr val="FFD807"/>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D91E5D-4BA3-5919-79E8-8903878A7325}"/>
              </a:ext>
            </a:extLst>
          </p:cNvPr>
          <p:cNvCxnSpPr>
            <a:cxnSpLocks/>
          </p:cNvCxnSpPr>
          <p:nvPr/>
        </p:nvCxnSpPr>
        <p:spPr>
          <a:xfrm>
            <a:off x="9034191" y="4170714"/>
            <a:ext cx="2641872" cy="0"/>
          </a:xfrm>
          <a:prstGeom prst="line">
            <a:avLst/>
          </a:prstGeom>
          <a:ln>
            <a:solidFill>
              <a:srgbClr val="FFD807"/>
            </a:solidFill>
          </a:ln>
        </p:spPr>
        <p:style>
          <a:lnRef idx="1">
            <a:schemeClr val="accent1"/>
          </a:lnRef>
          <a:fillRef idx="0">
            <a:schemeClr val="accent1"/>
          </a:fillRef>
          <a:effectRef idx="0">
            <a:schemeClr val="accent1"/>
          </a:effectRef>
          <a:fontRef idx="minor">
            <a:schemeClr val="tx1"/>
          </a:fontRef>
        </p:style>
      </p:cxnSp>
      <p:pic>
        <p:nvPicPr>
          <p:cNvPr id="297" name="Graphic 296" descr="Bar chart with solid fill">
            <a:extLst>
              <a:ext uri="{FF2B5EF4-FFF2-40B4-BE49-F238E27FC236}">
                <a16:creationId xmlns:a16="http://schemas.microsoft.com/office/drawing/2014/main" id="{C6792D86-B1F5-E9BA-54A0-C73BA8F844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9846" y="3227098"/>
            <a:ext cx="506689" cy="506689"/>
          </a:xfrm>
          <a:prstGeom prst="rect">
            <a:avLst/>
          </a:prstGeom>
        </p:spPr>
      </p:pic>
      <p:pic>
        <p:nvPicPr>
          <p:cNvPr id="299" name="Graphic 298" descr="Call center with solid fill">
            <a:extLst>
              <a:ext uri="{FF2B5EF4-FFF2-40B4-BE49-F238E27FC236}">
                <a16:creationId xmlns:a16="http://schemas.microsoft.com/office/drawing/2014/main" id="{9D76FE87-F1DD-554F-35EC-622FDB7D4C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3223" y="4923926"/>
            <a:ext cx="506689" cy="506689"/>
          </a:xfrm>
          <a:prstGeom prst="rect">
            <a:avLst/>
          </a:prstGeom>
        </p:spPr>
      </p:pic>
      <p:pic>
        <p:nvPicPr>
          <p:cNvPr id="301" name="Graphic 300" descr="Chess pieces with solid fill">
            <a:extLst>
              <a:ext uri="{FF2B5EF4-FFF2-40B4-BE49-F238E27FC236}">
                <a16:creationId xmlns:a16="http://schemas.microsoft.com/office/drawing/2014/main" id="{D3533F2F-E4C2-038F-109E-F0D9A4C61C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33681" y="3215332"/>
            <a:ext cx="485773" cy="485773"/>
          </a:xfrm>
          <a:prstGeom prst="rect">
            <a:avLst/>
          </a:prstGeom>
        </p:spPr>
      </p:pic>
      <p:pic>
        <p:nvPicPr>
          <p:cNvPr id="303" name="Graphic 302" descr="Circles with lines with solid fill">
            <a:extLst>
              <a:ext uri="{FF2B5EF4-FFF2-40B4-BE49-F238E27FC236}">
                <a16:creationId xmlns:a16="http://schemas.microsoft.com/office/drawing/2014/main" id="{9A8EE17E-0107-D01B-413B-4992EA2072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89453" y="2477442"/>
            <a:ext cx="613094" cy="613094"/>
          </a:xfrm>
          <a:prstGeom prst="rect">
            <a:avLst/>
          </a:prstGeom>
        </p:spPr>
      </p:pic>
      <p:pic>
        <p:nvPicPr>
          <p:cNvPr id="305" name="Graphic 304" descr="Classroom with solid fill">
            <a:extLst>
              <a:ext uri="{FF2B5EF4-FFF2-40B4-BE49-F238E27FC236}">
                <a16:creationId xmlns:a16="http://schemas.microsoft.com/office/drawing/2014/main" id="{4138FCF0-9E74-F3ED-9FCF-AC0F8108C2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59846" y="4925513"/>
            <a:ext cx="506689" cy="506689"/>
          </a:xfrm>
          <a:prstGeom prst="rect">
            <a:avLst/>
          </a:prstGeom>
        </p:spPr>
      </p:pic>
      <p:sp>
        <p:nvSpPr>
          <p:cNvPr id="6" name="Rectangle 5">
            <a:extLst>
              <a:ext uri="{FF2B5EF4-FFF2-40B4-BE49-F238E27FC236}">
                <a16:creationId xmlns:a16="http://schemas.microsoft.com/office/drawing/2014/main" id="{AA4B47FC-FBCD-77F7-00AB-BCF89A59DFF1}"/>
              </a:ext>
            </a:extLst>
          </p:cNvPr>
          <p:cNvSpPr/>
          <p:nvPr/>
        </p:nvSpPr>
        <p:spPr>
          <a:xfrm>
            <a:off x="9049432" y="0"/>
            <a:ext cx="3142568" cy="26486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b="1" dirty="0">
                <a:solidFill>
                  <a:srgbClr val="C00000"/>
                </a:solidFill>
                <a:latin typeface="Arial" panose="020B0604020202020204" pitchFamily="34" charset="0"/>
                <a:cs typeface="Arial" panose="020B0604020202020204" pitchFamily="34" charset="0"/>
              </a:rPr>
              <a:t>[Brandon to reformat]</a:t>
            </a:r>
          </a:p>
        </p:txBody>
      </p:sp>
    </p:spTree>
    <p:extLst>
      <p:ext uri="{BB962C8B-B14F-4D97-AF65-F5344CB8AC3E}">
        <p14:creationId xmlns:p14="http://schemas.microsoft.com/office/powerpoint/2010/main" val="3158289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8BB175-4C81-9714-1D4C-CAEE29041AA4}"/>
              </a:ext>
            </a:extLst>
          </p:cNvPr>
          <p:cNvSpPr>
            <a:spLocks noGrp="1"/>
          </p:cNvSpPr>
          <p:nvPr>
            <p:ph type="sldNum" sz="quarter" idx="4"/>
          </p:nvPr>
        </p:nvSpPr>
        <p:spPr/>
        <p:txBody>
          <a:bodyPr/>
          <a:lstStyle/>
          <a:p>
            <a:fld id="{BE1867B5-C1A1-46CF-9517-8DF7752C1DA6}" type="slidenum">
              <a:rPr lang="en-US" smtClean="0"/>
              <a:pPr/>
              <a:t>4</a:t>
            </a:fld>
            <a:endParaRPr lang="en-US"/>
          </a:p>
        </p:txBody>
      </p:sp>
      <p:sp>
        <p:nvSpPr>
          <p:cNvPr id="3" name="Text Placeholder 2">
            <a:extLst>
              <a:ext uri="{FF2B5EF4-FFF2-40B4-BE49-F238E27FC236}">
                <a16:creationId xmlns:a16="http://schemas.microsoft.com/office/drawing/2014/main" id="{774A3086-C320-00C5-3D1F-EFB8BE568174}"/>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8FDBBC94-5576-F86F-4485-939FA9AC5B2E}"/>
              </a:ext>
            </a:extLst>
          </p:cNvPr>
          <p:cNvSpPr>
            <a:spLocks noGrp="1"/>
          </p:cNvSpPr>
          <p:nvPr>
            <p:ph type="body" sz="quarter" idx="11"/>
          </p:nvPr>
        </p:nvSpPr>
        <p:spPr/>
        <p:txBody>
          <a:bodyPr/>
          <a:lstStyle/>
          <a:p>
            <a:r>
              <a:rPr lang="en-US" dirty="0"/>
              <a:t>Election Ready, Well Before Election Day</a:t>
            </a:r>
          </a:p>
        </p:txBody>
      </p:sp>
      <p:sp>
        <p:nvSpPr>
          <p:cNvPr id="5" name="Text Placeholder 4">
            <a:extLst>
              <a:ext uri="{FF2B5EF4-FFF2-40B4-BE49-F238E27FC236}">
                <a16:creationId xmlns:a16="http://schemas.microsoft.com/office/drawing/2014/main" id="{8C37613D-E1CF-E7B4-61EE-ADAFA134DA49}"/>
              </a:ext>
            </a:extLst>
          </p:cNvPr>
          <p:cNvSpPr>
            <a:spLocks noGrp="1"/>
          </p:cNvSpPr>
          <p:nvPr>
            <p:ph type="body" sz="quarter" idx="12"/>
          </p:nvPr>
        </p:nvSpPr>
        <p:spPr>
          <a:xfrm>
            <a:off x="381000" y="524228"/>
            <a:ext cx="11430000" cy="412678"/>
          </a:xfrm>
        </p:spPr>
        <p:txBody>
          <a:bodyPr/>
          <a:lstStyle/>
          <a:p>
            <a:r>
              <a:rPr lang="en-US" dirty="0"/>
              <a:t>We don’t just show up on Election Day – Bold is with you every step of the way</a:t>
            </a:r>
          </a:p>
        </p:txBody>
      </p:sp>
      <p:cxnSp>
        <p:nvCxnSpPr>
          <p:cNvPr id="1049" name="Connector: Elbow 1048">
            <a:extLst>
              <a:ext uri="{FF2B5EF4-FFF2-40B4-BE49-F238E27FC236}">
                <a16:creationId xmlns:a16="http://schemas.microsoft.com/office/drawing/2014/main" id="{F9AF4990-82DC-33E4-4AE1-6851C452AC13}"/>
              </a:ext>
            </a:extLst>
          </p:cNvPr>
          <p:cNvCxnSpPr>
            <a:cxnSpLocks/>
            <a:stCxn id="18" idx="3"/>
            <a:endCxn id="40" idx="2"/>
          </p:cNvCxnSpPr>
          <p:nvPr/>
        </p:nvCxnSpPr>
        <p:spPr>
          <a:xfrm flipV="1">
            <a:off x="2792076" y="5358722"/>
            <a:ext cx="1382114" cy="186352"/>
          </a:xfrm>
          <a:prstGeom prst="bentConnector3">
            <a:avLst>
              <a:gd name="adj1" fmla="val 50000"/>
            </a:avLst>
          </a:prstGeom>
          <a:ln w="28575">
            <a:solidFill>
              <a:srgbClr val="FFD807"/>
            </a:solidFill>
            <a:prstDash val="dash"/>
          </a:ln>
        </p:spPr>
        <p:style>
          <a:lnRef idx="2">
            <a:schemeClr val="accent1"/>
          </a:lnRef>
          <a:fillRef idx="0">
            <a:schemeClr val="accent1"/>
          </a:fillRef>
          <a:effectRef idx="1">
            <a:schemeClr val="accent1"/>
          </a:effectRef>
          <a:fontRef idx="minor">
            <a:schemeClr val="tx1"/>
          </a:fontRef>
        </p:style>
      </p:cxnSp>
      <p:cxnSp>
        <p:nvCxnSpPr>
          <p:cNvPr id="1046" name="Connector: Elbow 1045">
            <a:extLst>
              <a:ext uri="{FF2B5EF4-FFF2-40B4-BE49-F238E27FC236}">
                <a16:creationId xmlns:a16="http://schemas.microsoft.com/office/drawing/2014/main" id="{5CEC5DB1-6E5C-6073-EE89-5CB81A61ADE7}"/>
              </a:ext>
            </a:extLst>
          </p:cNvPr>
          <p:cNvCxnSpPr>
            <a:cxnSpLocks/>
            <a:endCxn id="33" idx="2"/>
          </p:cNvCxnSpPr>
          <p:nvPr/>
        </p:nvCxnSpPr>
        <p:spPr>
          <a:xfrm flipV="1">
            <a:off x="2175653" y="4331419"/>
            <a:ext cx="1998537" cy="241892"/>
          </a:xfrm>
          <a:prstGeom prst="bentConnector3">
            <a:avLst>
              <a:gd name="adj1" fmla="val 50000"/>
            </a:avLst>
          </a:prstGeom>
          <a:ln w="28575">
            <a:solidFill>
              <a:srgbClr val="FFD807"/>
            </a:solidFill>
            <a:prstDash val="dash"/>
          </a:ln>
        </p:spPr>
        <p:style>
          <a:lnRef idx="2">
            <a:schemeClr val="accent1"/>
          </a:lnRef>
          <a:fillRef idx="0">
            <a:schemeClr val="accent1"/>
          </a:fillRef>
          <a:effectRef idx="1">
            <a:schemeClr val="accent1"/>
          </a:effectRef>
          <a:fontRef idx="minor">
            <a:schemeClr val="tx1"/>
          </a:fontRef>
        </p:style>
      </p:cxnSp>
      <p:cxnSp>
        <p:nvCxnSpPr>
          <p:cNvPr id="1043" name="Connector: Elbow 1042">
            <a:extLst>
              <a:ext uri="{FF2B5EF4-FFF2-40B4-BE49-F238E27FC236}">
                <a16:creationId xmlns:a16="http://schemas.microsoft.com/office/drawing/2014/main" id="{BCD9E0BE-B55B-EE59-19A5-945F96BE106F}"/>
              </a:ext>
            </a:extLst>
          </p:cNvPr>
          <p:cNvCxnSpPr>
            <a:cxnSpLocks/>
            <a:endCxn id="29" idx="2"/>
          </p:cNvCxnSpPr>
          <p:nvPr/>
        </p:nvCxnSpPr>
        <p:spPr>
          <a:xfrm flipV="1">
            <a:off x="2702560" y="3304117"/>
            <a:ext cx="1471630" cy="236643"/>
          </a:xfrm>
          <a:prstGeom prst="bentConnector3">
            <a:avLst>
              <a:gd name="adj1" fmla="val 50000"/>
            </a:avLst>
          </a:prstGeom>
          <a:ln w="28575">
            <a:solidFill>
              <a:srgbClr val="FFD807"/>
            </a:solidFill>
            <a:prstDash val="dash"/>
          </a:ln>
        </p:spPr>
        <p:style>
          <a:lnRef idx="2">
            <a:schemeClr val="accent1"/>
          </a:lnRef>
          <a:fillRef idx="0">
            <a:schemeClr val="accent1"/>
          </a:fillRef>
          <a:effectRef idx="1">
            <a:schemeClr val="accent1"/>
          </a:effectRef>
          <a:fontRef idx="minor">
            <a:schemeClr val="tx1"/>
          </a:fontRef>
        </p:style>
      </p:cxnSp>
      <p:cxnSp>
        <p:nvCxnSpPr>
          <p:cNvPr id="1036" name="Connector: Elbow 1035">
            <a:extLst>
              <a:ext uri="{FF2B5EF4-FFF2-40B4-BE49-F238E27FC236}">
                <a16:creationId xmlns:a16="http://schemas.microsoft.com/office/drawing/2014/main" id="{5D686651-468A-F501-BB83-EC95890DED7C}"/>
              </a:ext>
            </a:extLst>
          </p:cNvPr>
          <p:cNvCxnSpPr>
            <a:cxnSpLocks/>
            <a:endCxn id="25" idx="2"/>
          </p:cNvCxnSpPr>
          <p:nvPr/>
        </p:nvCxnSpPr>
        <p:spPr>
          <a:xfrm flipV="1">
            <a:off x="2230362" y="2276815"/>
            <a:ext cx="1943828" cy="273613"/>
          </a:xfrm>
          <a:prstGeom prst="bentConnector3">
            <a:avLst>
              <a:gd name="adj1" fmla="val 50000"/>
            </a:avLst>
          </a:prstGeom>
          <a:ln w="28575">
            <a:solidFill>
              <a:srgbClr val="FFD807"/>
            </a:solidFill>
            <a:prstDash val="dash"/>
          </a:ln>
        </p:spPr>
        <p:style>
          <a:lnRef idx="2">
            <a:schemeClr val="accent1"/>
          </a:lnRef>
          <a:fillRef idx="0">
            <a:schemeClr val="accent1"/>
          </a:fillRef>
          <a:effectRef idx="1">
            <a:schemeClr val="accent1"/>
          </a:effectRef>
          <a:fontRef idx="minor">
            <a:schemeClr val="tx1"/>
          </a:fontRef>
        </p:style>
      </p:cxnSp>
      <p:cxnSp>
        <p:nvCxnSpPr>
          <p:cNvPr id="1033" name="Connector: Elbow 1032">
            <a:extLst>
              <a:ext uri="{FF2B5EF4-FFF2-40B4-BE49-F238E27FC236}">
                <a16:creationId xmlns:a16="http://schemas.microsoft.com/office/drawing/2014/main" id="{50A9819A-E0A9-2A0D-1934-73C013209A1B}"/>
              </a:ext>
            </a:extLst>
          </p:cNvPr>
          <p:cNvCxnSpPr>
            <a:cxnSpLocks/>
            <a:stCxn id="17" idx="3"/>
            <a:endCxn id="21" idx="2"/>
          </p:cNvCxnSpPr>
          <p:nvPr/>
        </p:nvCxnSpPr>
        <p:spPr>
          <a:xfrm flipV="1">
            <a:off x="2792076" y="1249513"/>
            <a:ext cx="1382114" cy="287596"/>
          </a:xfrm>
          <a:prstGeom prst="bentConnector3">
            <a:avLst>
              <a:gd name="adj1" fmla="val 50000"/>
            </a:avLst>
          </a:prstGeom>
          <a:ln w="28575">
            <a:solidFill>
              <a:srgbClr val="FFD807"/>
            </a:solidFill>
            <a:prstDash val="dash"/>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F47F5956-CE08-3026-E8D7-DD00FEE9DA18}"/>
              </a:ext>
            </a:extLst>
          </p:cNvPr>
          <p:cNvSpPr/>
          <p:nvPr/>
        </p:nvSpPr>
        <p:spPr>
          <a:xfrm>
            <a:off x="4174190" y="1109813"/>
            <a:ext cx="279400" cy="279400"/>
          </a:xfrm>
          <a:prstGeom prst="ellipse">
            <a:avLst/>
          </a:prstGeom>
          <a:solidFill>
            <a:srgbClr val="2E7FF5"/>
          </a:solidFill>
          <a:ln w="2540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grpSp>
        <p:nvGrpSpPr>
          <p:cNvPr id="1024" name="Group 1023">
            <a:extLst>
              <a:ext uri="{FF2B5EF4-FFF2-40B4-BE49-F238E27FC236}">
                <a16:creationId xmlns:a16="http://schemas.microsoft.com/office/drawing/2014/main" id="{BC1EB72B-F554-BF3E-3754-21E566172694}"/>
              </a:ext>
            </a:extLst>
          </p:cNvPr>
          <p:cNvGrpSpPr/>
          <p:nvPr/>
        </p:nvGrpSpPr>
        <p:grpSpPr>
          <a:xfrm>
            <a:off x="4481313" y="1109813"/>
            <a:ext cx="7315200" cy="677108"/>
            <a:chOff x="5556919" y="1087676"/>
            <a:chExt cx="3437403" cy="677108"/>
          </a:xfrm>
        </p:grpSpPr>
        <p:sp>
          <p:nvSpPr>
            <p:cNvPr id="23" name="TextBox 22">
              <a:extLst>
                <a:ext uri="{FF2B5EF4-FFF2-40B4-BE49-F238E27FC236}">
                  <a16:creationId xmlns:a16="http://schemas.microsoft.com/office/drawing/2014/main" id="{9B4139A2-AA2A-4679-9181-0731B23C1725}"/>
                </a:ext>
              </a:extLst>
            </p:cNvPr>
            <p:cNvSpPr txBox="1"/>
            <p:nvPr/>
          </p:nvSpPr>
          <p:spPr>
            <a:xfrm>
              <a:off x="5556919" y="1087676"/>
              <a:ext cx="3437403" cy="246221"/>
            </a:xfrm>
            <a:prstGeom prst="rect">
              <a:avLst/>
            </a:prstGeom>
            <a:noFill/>
          </p:spPr>
          <p:txBody>
            <a:bodyPr wrap="square" lIns="0" tIns="0" rIns="0" bIns="0" rtlCol="0">
              <a:spAutoFit/>
            </a:bodyPr>
            <a:lstStyle/>
            <a:p>
              <a:pPr algn="l"/>
              <a:r>
                <a:rPr lang="en-US" sz="1600" b="1" dirty="0">
                  <a:solidFill>
                    <a:srgbClr val="2E7FF5"/>
                  </a:solidFill>
                  <a:latin typeface="Arial" panose="020B0604020202020204" pitchFamily="34" charset="0"/>
                  <a:cs typeface="Arial" panose="020B0604020202020204" pitchFamily="34" charset="0"/>
                </a:rPr>
                <a:t>Voter Database Maintenance</a:t>
              </a:r>
              <a:endParaRPr lang="en-ID" sz="1600" b="1" dirty="0">
                <a:solidFill>
                  <a:srgbClr val="2E7FF5"/>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6130E6D-CB90-B9FA-C3AC-E9AC42F86B2B}"/>
                </a:ext>
              </a:extLst>
            </p:cNvPr>
            <p:cNvSpPr txBox="1"/>
            <p:nvPr/>
          </p:nvSpPr>
          <p:spPr>
            <a:xfrm>
              <a:off x="5556919" y="1333897"/>
              <a:ext cx="3437403" cy="430887"/>
            </a:xfrm>
            <a:prstGeom prst="rect">
              <a:avLst/>
            </a:prstGeom>
            <a:noFill/>
          </p:spPr>
          <p:txBody>
            <a:bodyPr wrap="square" lIns="0" tIns="0" rIns="0" bIns="0" rtlCol="0">
              <a:spAutoFit/>
            </a:bodyPr>
            <a:lstStyle/>
            <a:p>
              <a:r>
                <a:rPr lang="en-US" sz="1400" dirty="0">
                  <a:latin typeface="Arial" panose="020B0604020202020204" pitchFamily="34" charset="0"/>
                  <a:cs typeface="Arial" panose="020B0604020202020204" pitchFamily="34" charset="0"/>
                </a:rPr>
                <a:t>Combine and manage in-district and county voters in a single system, updated year-round, with expertise in complex multi-county configurations </a:t>
              </a:r>
              <a:endParaRPr lang="id-ID" sz="1400" dirty="0">
                <a:latin typeface="Arial" panose="020B0604020202020204" pitchFamily="34" charset="0"/>
                <a:cs typeface="Arial" panose="020B0604020202020204" pitchFamily="34" charset="0"/>
              </a:endParaRPr>
            </a:p>
          </p:txBody>
        </p:sp>
      </p:grpSp>
      <p:sp>
        <p:nvSpPr>
          <p:cNvPr id="25" name="Oval 24">
            <a:extLst>
              <a:ext uri="{FF2B5EF4-FFF2-40B4-BE49-F238E27FC236}">
                <a16:creationId xmlns:a16="http://schemas.microsoft.com/office/drawing/2014/main" id="{767561F2-4E7D-106B-1FE4-348921D9FC2F}"/>
              </a:ext>
            </a:extLst>
          </p:cNvPr>
          <p:cNvSpPr/>
          <p:nvPr/>
        </p:nvSpPr>
        <p:spPr>
          <a:xfrm>
            <a:off x="4174190" y="2137115"/>
            <a:ext cx="279400" cy="279400"/>
          </a:xfrm>
          <a:prstGeom prst="ellipse">
            <a:avLst/>
          </a:prstGeom>
          <a:solidFill>
            <a:srgbClr val="005FAF"/>
          </a:solidFill>
          <a:ln w="2540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8A8685BA-AE80-E3D9-7398-E8DAF38E8884}"/>
              </a:ext>
            </a:extLst>
          </p:cNvPr>
          <p:cNvGrpSpPr/>
          <p:nvPr/>
        </p:nvGrpSpPr>
        <p:grpSpPr>
          <a:xfrm>
            <a:off x="4481313" y="2137115"/>
            <a:ext cx="7315200" cy="677108"/>
            <a:chOff x="5903220" y="1515987"/>
            <a:chExt cx="5000689" cy="677108"/>
          </a:xfrm>
        </p:grpSpPr>
        <p:sp>
          <p:nvSpPr>
            <p:cNvPr id="27" name="TextBox 26">
              <a:extLst>
                <a:ext uri="{FF2B5EF4-FFF2-40B4-BE49-F238E27FC236}">
                  <a16:creationId xmlns:a16="http://schemas.microsoft.com/office/drawing/2014/main" id="{C1B19410-F4F8-BCD8-48A5-A1CE4D4EBC8F}"/>
                </a:ext>
              </a:extLst>
            </p:cNvPr>
            <p:cNvSpPr txBox="1"/>
            <p:nvPr/>
          </p:nvSpPr>
          <p:spPr>
            <a:xfrm>
              <a:off x="5903220" y="1515987"/>
              <a:ext cx="5000689" cy="246221"/>
            </a:xfrm>
            <a:prstGeom prst="rect">
              <a:avLst/>
            </a:prstGeom>
            <a:noFill/>
          </p:spPr>
          <p:txBody>
            <a:bodyPr wrap="square" lIns="0" tIns="0" rIns="0" bIns="0" rtlCol="0">
              <a:spAutoFit/>
            </a:bodyPr>
            <a:lstStyle/>
            <a:p>
              <a:pPr algn="l"/>
              <a:r>
                <a:rPr lang="en-US" sz="1600" b="1" dirty="0">
                  <a:solidFill>
                    <a:srgbClr val="005FAF"/>
                  </a:solidFill>
                  <a:latin typeface="Arial" panose="020B0604020202020204" pitchFamily="34" charset="0"/>
                  <a:cs typeface="Arial" panose="020B0604020202020204" pitchFamily="34" charset="0"/>
                </a:rPr>
                <a:t>Absentee &amp; Special Voter Tools</a:t>
              </a:r>
              <a:endParaRPr lang="en-ID" sz="1600" b="1" dirty="0">
                <a:solidFill>
                  <a:srgbClr val="005FAF"/>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BBA844C4-EDA8-DAAD-CAE7-0120A6D19CF5}"/>
                </a:ext>
              </a:extLst>
            </p:cNvPr>
            <p:cNvSpPr txBox="1"/>
            <p:nvPr/>
          </p:nvSpPr>
          <p:spPr>
            <a:xfrm>
              <a:off x="5903220" y="1762208"/>
              <a:ext cx="5000689" cy="430887"/>
            </a:xfrm>
            <a:prstGeom prst="rect">
              <a:avLst/>
            </a:prstGeom>
            <a:noFill/>
          </p:spPr>
          <p:txBody>
            <a:bodyPr wrap="square" lIns="0" tIns="0" rIns="0" bIns="0" rtlCol="0">
              <a:spAutoFit/>
            </a:bodyPr>
            <a:lstStyle/>
            <a:p>
              <a:r>
                <a:rPr lang="en-US" sz="1400" dirty="0">
                  <a:latin typeface="Arial" panose="020B0604020202020204" pitchFamily="34" charset="0"/>
                  <a:cs typeface="Arial" panose="020B0604020202020204" pitchFamily="34" charset="0"/>
                </a:rPr>
                <a:t>Track early mail voters, permanently sick, military, and requested absentees with built-in label creation and checklists</a:t>
              </a:r>
              <a:endParaRPr lang="id-ID" sz="1400" dirty="0">
                <a:latin typeface="Arial" panose="020B0604020202020204" pitchFamily="34" charset="0"/>
                <a:cs typeface="Arial" panose="020B0604020202020204" pitchFamily="34" charset="0"/>
              </a:endParaRPr>
            </a:p>
          </p:txBody>
        </p:sp>
      </p:grpSp>
      <p:sp>
        <p:nvSpPr>
          <p:cNvPr id="29" name="Oval 28">
            <a:extLst>
              <a:ext uri="{FF2B5EF4-FFF2-40B4-BE49-F238E27FC236}">
                <a16:creationId xmlns:a16="http://schemas.microsoft.com/office/drawing/2014/main" id="{D35E183C-19E2-3753-5CC4-7BEEDCFCF2D2}"/>
              </a:ext>
            </a:extLst>
          </p:cNvPr>
          <p:cNvSpPr/>
          <p:nvPr/>
        </p:nvSpPr>
        <p:spPr>
          <a:xfrm>
            <a:off x="4174190" y="3164417"/>
            <a:ext cx="279400" cy="279400"/>
          </a:xfrm>
          <a:prstGeom prst="ellipse">
            <a:avLst/>
          </a:prstGeom>
          <a:solidFill>
            <a:srgbClr val="00507F"/>
          </a:solidFill>
          <a:ln w="2540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DF4A5FE2-64A4-58F4-DE39-760D973FB29C}"/>
              </a:ext>
            </a:extLst>
          </p:cNvPr>
          <p:cNvGrpSpPr/>
          <p:nvPr/>
        </p:nvGrpSpPr>
        <p:grpSpPr>
          <a:xfrm>
            <a:off x="4481313" y="3164417"/>
            <a:ext cx="7315200" cy="461665"/>
            <a:chOff x="5903220" y="1515987"/>
            <a:chExt cx="5000689" cy="461665"/>
          </a:xfrm>
        </p:grpSpPr>
        <p:sp>
          <p:nvSpPr>
            <p:cNvPr id="31" name="TextBox 30">
              <a:extLst>
                <a:ext uri="{FF2B5EF4-FFF2-40B4-BE49-F238E27FC236}">
                  <a16:creationId xmlns:a16="http://schemas.microsoft.com/office/drawing/2014/main" id="{EDDE5D3B-9852-5339-BE72-6FE530D5C4A9}"/>
                </a:ext>
              </a:extLst>
            </p:cNvPr>
            <p:cNvSpPr txBox="1"/>
            <p:nvPr/>
          </p:nvSpPr>
          <p:spPr>
            <a:xfrm>
              <a:off x="5903220" y="1515987"/>
              <a:ext cx="5000689" cy="246221"/>
            </a:xfrm>
            <a:prstGeom prst="rect">
              <a:avLst/>
            </a:prstGeom>
            <a:noFill/>
          </p:spPr>
          <p:txBody>
            <a:bodyPr wrap="square" lIns="0" tIns="0" rIns="0" bIns="0" rtlCol="0">
              <a:spAutoFit/>
            </a:bodyPr>
            <a:lstStyle/>
            <a:p>
              <a:pPr algn="l"/>
              <a:r>
                <a:rPr lang="en-US" sz="1600" b="1" dirty="0">
                  <a:solidFill>
                    <a:srgbClr val="00507F"/>
                  </a:solidFill>
                  <a:latin typeface="Arial" panose="020B0604020202020204" pitchFamily="34" charset="0"/>
                  <a:cs typeface="Arial" panose="020B0604020202020204" pitchFamily="34" charset="0"/>
                </a:rPr>
                <a:t>Public-Facing Voter Access Tools</a:t>
              </a:r>
              <a:endParaRPr lang="en-ID" sz="1600" b="1" dirty="0">
                <a:solidFill>
                  <a:srgbClr val="00507F"/>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D65C14EF-D539-67AB-2FD3-5A0C2A58B59B}"/>
                </a:ext>
              </a:extLst>
            </p:cNvPr>
            <p:cNvSpPr txBox="1"/>
            <p:nvPr/>
          </p:nvSpPr>
          <p:spPr>
            <a:xfrm>
              <a:off x="5903220" y="1762208"/>
              <a:ext cx="5000689" cy="215444"/>
            </a:xfrm>
            <a:prstGeom prst="rect">
              <a:avLst/>
            </a:prstGeom>
            <a:noFill/>
          </p:spPr>
          <p:txBody>
            <a:bodyPr wrap="square" lIns="0" tIns="0" rIns="0" bIns="0" rtlCol="0">
              <a:spAutoFit/>
            </a:bodyPr>
            <a:lstStyle/>
            <a:p>
              <a:r>
                <a:rPr lang="en-US" sz="1400" dirty="0">
                  <a:latin typeface="Arial" panose="020B0604020202020204" pitchFamily="34" charset="0"/>
                  <a:cs typeface="Arial" panose="020B0604020202020204" pitchFamily="34" charset="0"/>
                </a:rPr>
                <a:t>“Poll Place Finder” and “Am I Registered?” links embed directly on your district’s website</a:t>
              </a:r>
              <a:endParaRPr lang="id-ID" sz="1400" dirty="0">
                <a:latin typeface="Arial" panose="020B0604020202020204" pitchFamily="34" charset="0"/>
                <a:cs typeface="Arial" panose="020B0604020202020204" pitchFamily="34" charset="0"/>
              </a:endParaRPr>
            </a:p>
          </p:txBody>
        </p:sp>
      </p:grpSp>
      <p:sp>
        <p:nvSpPr>
          <p:cNvPr id="33" name="Oval 32">
            <a:extLst>
              <a:ext uri="{FF2B5EF4-FFF2-40B4-BE49-F238E27FC236}">
                <a16:creationId xmlns:a16="http://schemas.microsoft.com/office/drawing/2014/main" id="{E17A0110-3CC5-092E-D8D3-E39374ADC481}"/>
              </a:ext>
            </a:extLst>
          </p:cNvPr>
          <p:cNvSpPr/>
          <p:nvPr/>
        </p:nvSpPr>
        <p:spPr>
          <a:xfrm>
            <a:off x="4174190" y="4191719"/>
            <a:ext cx="279400" cy="279400"/>
          </a:xfrm>
          <a:prstGeom prst="ellipse">
            <a:avLst/>
          </a:prstGeom>
          <a:solidFill>
            <a:srgbClr val="00A896"/>
          </a:solidFill>
          <a:ln w="2540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D9F58F95-1B37-D95D-8393-6A25189A433A}"/>
              </a:ext>
            </a:extLst>
          </p:cNvPr>
          <p:cNvGrpSpPr/>
          <p:nvPr/>
        </p:nvGrpSpPr>
        <p:grpSpPr>
          <a:xfrm>
            <a:off x="4481313" y="4191719"/>
            <a:ext cx="7315200" cy="677108"/>
            <a:chOff x="5903220" y="1515987"/>
            <a:chExt cx="5000689" cy="677108"/>
          </a:xfrm>
        </p:grpSpPr>
        <p:sp>
          <p:nvSpPr>
            <p:cNvPr id="35" name="TextBox 34">
              <a:extLst>
                <a:ext uri="{FF2B5EF4-FFF2-40B4-BE49-F238E27FC236}">
                  <a16:creationId xmlns:a16="http://schemas.microsoft.com/office/drawing/2014/main" id="{9087DFF5-87C0-31F0-790A-96446951A584}"/>
                </a:ext>
              </a:extLst>
            </p:cNvPr>
            <p:cNvSpPr txBox="1"/>
            <p:nvPr/>
          </p:nvSpPr>
          <p:spPr>
            <a:xfrm>
              <a:off x="5903220" y="1515987"/>
              <a:ext cx="5000689" cy="246221"/>
            </a:xfrm>
            <a:prstGeom prst="rect">
              <a:avLst/>
            </a:prstGeom>
            <a:noFill/>
          </p:spPr>
          <p:txBody>
            <a:bodyPr wrap="square" lIns="0" tIns="0" rIns="0" bIns="0" rtlCol="0">
              <a:spAutoFit/>
            </a:bodyPr>
            <a:lstStyle/>
            <a:p>
              <a:pPr algn="l"/>
              <a:r>
                <a:rPr lang="en-US" sz="1600" b="1" dirty="0">
                  <a:solidFill>
                    <a:srgbClr val="00A896"/>
                  </a:solidFill>
                  <a:latin typeface="Arial" panose="020B0604020202020204" pitchFamily="34" charset="0"/>
                  <a:cs typeface="Arial" panose="020B0604020202020204" pitchFamily="34" charset="0"/>
                </a:rPr>
                <a:t>Unlimited Pre-Election Training</a:t>
              </a:r>
              <a:endParaRPr lang="en-ID" sz="1600" b="1" dirty="0">
                <a:solidFill>
                  <a:srgbClr val="00A896"/>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4E502641-FA26-F2A9-A942-FB06B4ADCC7B}"/>
                </a:ext>
              </a:extLst>
            </p:cNvPr>
            <p:cNvSpPr txBox="1"/>
            <p:nvPr/>
          </p:nvSpPr>
          <p:spPr>
            <a:xfrm>
              <a:off x="5903220" y="1762208"/>
              <a:ext cx="5000689" cy="430887"/>
            </a:xfrm>
            <a:prstGeom prst="rect">
              <a:avLst/>
            </a:prstGeom>
            <a:noFill/>
          </p:spPr>
          <p:txBody>
            <a:bodyPr wrap="square" lIns="0" tIns="0" rIns="0" bIns="0" rtlCol="0">
              <a:spAutoFit/>
            </a:bodyPr>
            <a:lstStyle/>
            <a:p>
              <a:r>
                <a:rPr lang="en-US" sz="1400" dirty="0">
                  <a:latin typeface="Arial" panose="020B0604020202020204" pitchFamily="34" charset="0"/>
                  <a:cs typeface="Arial" panose="020B0604020202020204" pitchFamily="34" charset="0"/>
                </a:rPr>
                <a:t>Bold offers ongoing software walkthroughs and full election staff workshops at no additional cost</a:t>
              </a:r>
              <a:endParaRPr lang="id-ID" sz="1400" dirty="0">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3329E5AF-9885-A8CC-A5F3-AB776746D921}"/>
              </a:ext>
            </a:extLst>
          </p:cNvPr>
          <p:cNvGrpSpPr/>
          <p:nvPr/>
        </p:nvGrpSpPr>
        <p:grpSpPr>
          <a:xfrm>
            <a:off x="4481313" y="5219022"/>
            <a:ext cx="7315200" cy="677108"/>
            <a:chOff x="5903220" y="1515987"/>
            <a:chExt cx="5000689" cy="677108"/>
          </a:xfrm>
        </p:grpSpPr>
        <p:sp>
          <p:nvSpPr>
            <p:cNvPr id="38" name="TextBox 37">
              <a:extLst>
                <a:ext uri="{FF2B5EF4-FFF2-40B4-BE49-F238E27FC236}">
                  <a16:creationId xmlns:a16="http://schemas.microsoft.com/office/drawing/2014/main" id="{E44F0E71-10E9-DA17-353D-608BB2044C3D}"/>
                </a:ext>
              </a:extLst>
            </p:cNvPr>
            <p:cNvSpPr txBox="1"/>
            <p:nvPr/>
          </p:nvSpPr>
          <p:spPr>
            <a:xfrm>
              <a:off x="5903220" y="1515987"/>
              <a:ext cx="5000689" cy="246221"/>
            </a:xfrm>
            <a:prstGeom prst="rect">
              <a:avLst/>
            </a:prstGeom>
            <a:noFill/>
          </p:spPr>
          <p:txBody>
            <a:bodyPr wrap="square" lIns="0" tIns="0" rIns="0" bIns="0" rtlCol="0">
              <a:spAutoFit/>
            </a:bodyPr>
            <a:lstStyle/>
            <a:p>
              <a:pPr algn="l"/>
              <a:r>
                <a:rPr lang="en-US" sz="1600" b="1" dirty="0">
                  <a:solidFill>
                    <a:srgbClr val="9B51E0"/>
                  </a:solidFill>
                  <a:latin typeface="Arial" panose="020B0604020202020204" pitchFamily="34" charset="0"/>
                  <a:cs typeface="Arial" panose="020B0604020202020204" pitchFamily="34" charset="0"/>
                </a:rPr>
                <a:t>Off-Cycle Use &amp; Planning Support</a:t>
              </a:r>
              <a:endParaRPr lang="en-ID" sz="1600" b="1" dirty="0">
                <a:solidFill>
                  <a:srgbClr val="9B51E0"/>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CDEB350-9A35-EBD6-FA1E-C7002144E16A}"/>
                </a:ext>
              </a:extLst>
            </p:cNvPr>
            <p:cNvSpPr txBox="1"/>
            <p:nvPr/>
          </p:nvSpPr>
          <p:spPr>
            <a:xfrm>
              <a:off x="5903220" y="1762208"/>
              <a:ext cx="5000689" cy="430887"/>
            </a:xfrm>
            <a:prstGeom prst="rect">
              <a:avLst/>
            </a:prstGeom>
            <a:noFill/>
          </p:spPr>
          <p:txBody>
            <a:bodyPr wrap="square" lIns="0" tIns="0" rIns="0" bIns="0" rtlCol="0">
              <a:spAutoFit/>
            </a:bodyPr>
            <a:lstStyle/>
            <a:p>
              <a:r>
                <a:rPr lang="en-US" sz="1400" dirty="0">
                  <a:latin typeface="Arial" panose="020B0604020202020204" pitchFamily="34" charset="0"/>
                  <a:cs typeface="Arial" panose="020B0604020202020204" pitchFamily="34" charset="0"/>
                </a:rPr>
                <a:t>Use Bold EMS for budget votes, bond referendums, FOIL requests, and planning for special elections</a:t>
              </a:r>
              <a:endParaRPr lang="id-ID" sz="1400" dirty="0">
                <a:latin typeface="Arial" panose="020B0604020202020204" pitchFamily="34" charset="0"/>
                <a:cs typeface="Arial" panose="020B0604020202020204" pitchFamily="34" charset="0"/>
              </a:endParaRPr>
            </a:p>
          </p:txBody>
        </p:sp>
      </p:grpSp>
      <p:sp>
        <p:nvSpPr>
          <p:cNvPr id="40" name="Oval 39">
            <a:extLst>
              <a:ext uri="{FF2B5EF4-FFF2-40B4-BE49-F238E27FC236}">
                <a16:creationId xmlns:a16="http://schemas.microsoft.com/office/drawing/2014/main" id="{F4DFB2C3-3D0C-B737-4069-35B3153ABB9F}"/>
              </a:ext>
            </a:extLst>
          </p:cNvPr>
          <p:cNvSpPr/>
          <p:nvPr/>
        </p:nvSpPr>
        <p:spPr>
          <a:xfrm>
            <a:off x="4174190" y="5219022"/>
            <a:ext cx="279400" cy="279400"/>
          </a:xfrm>
          <a:prstGeom prst="ellipse">
            <a:avLst/>
          </a:prstGeom>
          <a:solidFill>
            <a:srgbClr val="9B51E0"/>
          </a:solidFill>
          <a:ln w="2540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14" name="Freeform 18">
            <a:extLst>
              <a:ext uri="{FF2B5EF4-FFF2-40B4-BE49-F238E27FC236}">
                <a16:creationId xmlns:a16="http://schemas.microsoft.com/office/drawing/2014/main" id="{EB66A13F-34DF-4AAF-6143-0B3DA21B4D94}"/>
              </a:ext>
            </a:extLst>
          </p:cNvPr>
          <p:cNvSpPr>
            <a:spLocks/>
          </p:cNvSpPr>
          <p:nvPr/>
        </p:nvSpPr>
        <p:spPr bwMode="auto">
          <a:xfrm>
            <a:off x="2175653" y="3975978"/>
            <a:ext cx="1529113" cy="1514777"/>
          </a:xfrm>
          <a:custGeom>
            <a:avLst/>
            <a:gdLst>
              <a:gd name="T0" fmla="*/ 153 w 340"/>
              <a:gd name="T1" fmla="*/ 337 h 337"/>
              <a:gd name="T2" fmla="*/ 0 w 340"/>
              <a:gd name="T3" fmla="*/ 126 h 337"/>
              <a:gd name="T4" fmla="*/ 92 w 340"/>
              <a:gd name="T5" fmla="*/ 0 h 337"/>
              <a:gd name="T6" fmla="*/ 340 w 340"/>
              <a:gd name="T7" fmla="*/ 80 h 337"/>
              <a:gd name="T8" fmla="*/ 153 w 340"/>
              <a:gd name="T9" fmla="*/ 337 h 337"/>
            </a:gdLst>
            <a:ahLst/>
            <a:cxnLst>
              <a:cxn ang="0">
                <a:pos x="T0" y="T1"/>
              </a:cxn>
              <a:cxn ang="0">
                <a:pos x="T2" y="T3"/>
              </a:cxn>
              <a:cxn ang="0">
                <a:pos x="T4" y="T5"/>
              </a:cxn>
              <a:cxn ang="0">
                <a:pos x="T6" y="T7"/>
              </a:cxn>
              <a:cxn ang="0">
                <a:pos x="T8" y="T9"/>
              </a:cxn>
            </a:cxnLst>
            <a:rect l="0" t="0" r="r" b="b"/>
            <a:pathLst>
              <a:path w="340" h="337">
                <a:moveTo>
                  <a:pt x="153" y="337"/>
                </a:moveTo>
                <a:cubicBezTo>
                  <a:pt x="0" y="126"/>
                  <a:pt x="0" y="126"/>
                  <a:pt x="0" y="126"/>
                </a:cubicBezTo>
                <a:cubicBezTo>
                  <a:pt x="42" y="94"/>
                  <a:pt x="74" y="50"/>
                  <a:pt x="92" y="0"/>
                </a:cubicBezTo>
                <a:cubicBezTo>
                  <a:pt x="340" y="80"/>
                  <a:pt x="340" y="80"/>
                  <a:pt x="340" y="80"/>
                </a:cubicBezTo>
                <a:cubicBezTo>
                  <a:pt x="304" y="183"/>
                  <a:pt x="239" y="273"/>
                  <a:pt x="153" y="337"/>
                </a:cubicBezTo>
                <a:close/>
              </a:path>
            </a:pathLst>
          </a:custGeom>
          <a:solidFill>
            <a:srgbClr val="00A896"/>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D">
              <a:latin typeface="Arial" panose="020B0604020202020204" pitchFamily="34" charset="0"/>
              <a:cs typeface="Arial" panose="020B0604020202020204" pitchFamily="34" charset="0"/>
            </a:endParaRPr>
          </a:p>
        </p:txBody>
      </p:sp>
      <p:sp>
        <p:nvSpPr>
          <p:cNvPr id="15" name="Freeform 19">
            <a:extLst>
              <a:ext uri="{FF2B5EF4-FFF2-40B4-BE49-F238E27FC236}">
                <a16:creationId xmlns:a16="http://schemas.microsoft.com/office/drawing/2014/main" id="{1C8D0974-B75B-425F-DAFC-9D1A51DC820B}"/>
              </a:ext>
            </a:extLst>
          </p:cNvPr>
          <p:cNvSpPr>
            <a:spLocks/>
          </p:cNvSpPr>
          <p:nvPr/>
        </p:nvSpPr>
        <p:spPr bwMode="auto">
          <a:xfrm>
            <a:off x="2615272" y="2826754"/>
            <a:ext cx="1223291" cy="1423986"/>
          </a:xfrm>
          <a:custGeom>
            <a:avLst/>
            <a:gdLst>
              <a:gd name="T0" fmla="*/ 248 w 272"/>
              <a:gd name="T1" fmla="*/ 317 h 317"/>
              <a:gd name="T2" fmla="*/ 0 w 272"/>
              <a:gd name="T3" fmla="*/ 237 h 317"/>
              <a:gd name="T4" fmla="*/ 11 w 272"/>
              <a:gd name="T5" fmla="*/ 159 h 317"/>
              <a:gd name="T6" fmla="*/ 0 w 272"/>
              <a:gd name="T7" fmla="*/ 80 h 317"/>
              <a:gd name="T8" fmla="*/ 0 w 272"/>
              <a:gd name="T9" fmla="*/ 80 h 317"/>
              <a:gd name="T10" fmla="*/ 248 w 272"/>
              <a:gd name="T11" fmla="*/ 0 h 317"/>
              <a:gd name="T12" fmla="*/ 272 w 272"/>
              <a:gd name="T13" fmla="*/ 159 h 317"/>
              <a:gd name="T14" fmla="*/ 248 w 272"/>
              <a:gd name="T15" fmla="*/ 317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17">
                <a:moveTo>
                  <a:pt x="248" y="317"/>
                </a:moveTo>
                <a:cubicBezTo>
                  <a:pt x="0" y="237"/>
                  <a:pt x="0" y="237"/>
                  <a:pt x="0" y="237"/>
                </a:cubicBezTo>
                <a:cubicBezTo>
                  <a:pt x="8" y="212"/>
                  <a:pt x="11" y="186"/>
                  <a:pt x="11" y="159"/>
                </a:cubicBezTo>
                <a:cubicBezTo>
                  <a:pt x="11" y="132"/>
                  <a:pt x="8" y="105"/>
                  <a:pt x="0" y="80"/>
                </a:cubicBezTo>
                <a:cubicBezTo>
                  <a:pt x="0" y="80"/>
                  <a:pt x="0" y="80"/>
                  <a:pt x="0" y="80"/>
                </a:cubicBezTo>
                <a:cubicBezTo>
                  <a:pt x="248" y="0"/>
                  <a:pt x="248" y="0"/>
                  <a:pt x="248" y="0"/>
                </a:cubicBezTo>
                <a:cubicBezTo>
                  <a:pt x="263" y="50"/>
                  <a:pt x="272" y="103"/>
                  <a:pt x="272" y="159"/>
                </a:cubicBezTo>
                <a:cubicBezTo>
                  <a:pt x="272" y="214"/>
                  <a:pt x="263" y="267"/>
                  <a:pt x="248" y="317"/>
                </a:cubicBezTo>
                <a:close/>
              </a:path>
            </a:pathLst>
          </a:custGeom>
          <a:solidFill>
            <a:srgbClr val="00507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D">
              <a:latin typeface="Arial" panose="020B0604020202020204" pitchFamily="34" charset="0"/>
              <a:cs typeface="Arial" panose="020B0604020202020204" pitchFamily="34" charset="0"/>
            </a:endParaRPr>
          </a:p>
        </p:txBody>
      </p:sp>
      <p:sp>
        <p:nvSpPr>
          <p:cNvPr id="16" name="Freeform 20">
            <a:extLst>
              <a:ext uri="{FF2B5EF4-FFF2-40B4-BE49-F238E27FC236}">
                <a16:creationId xmlns:a16="http://schemas.microsoft.com/office/drawing/2014/main" id="{E1A9689F-40E6-1F1B-62BB-8AF329C99A8E}"/>
              </a:ext>
            </a:extLst>
          </p:cNvPr>
          <p:cNvSpPr>
            <a:spLocks/>
          </p:cNvSpPr>
          <p:nvPr/>
        </p:nvSpPr>
        <p:spPr bwMode="auto">
          <a:xfrm>
            <a:off x="2175653" y="1586739"/>
            <a:ext cx="1529113" cy="1514777"/>
          </a:xfrm>
          <a:custGeom>
            <a:avLst/>
            <a:gdLst>
              <a:gd name="T0" fmla="*/ 92 w 340"/>
              <a:gd name="T1" fmla="*/ 337 h 337"/>
              <a:gd name="T2" fmla="*/ 0 w 340"/>
              <a:gd name="T3" fmla="*/ 211 h 337"/>
              <a:gd name="T4" fmla="*/ 153 w 340"/>
              <a:gd name="T5" fmla="*/ 0 h 337"/>
              <a:gd name="T6" fmla="*/ 340 w 340"/>
              <a:gd name="T7" fmla="*/ 257 h 337"/>
              <a:gd name="T8" fmla="*/ 92 w 340"/>
              <a:gd name="T9" fmla="*/ 337 h 337"/>
            </a:gdLst>
            <a:ahLst/>
            <a:cxnLst>
              <a:cxn ang="0">
                <a:pos x="T0" y="T1"/>
              </a:cxn>
              <a:cxn ang="0">
                <a:pos x="T2" y="T3"/>
              </a:cxn>
              <a:cxn ang="0">
                <a:pos x="T4" y="T5"/>
              </a:cxn>
              <a:cxn ang="0">
                <a:pos x="T6" y="T7"/>
              </a:cxn>
              <a:cxn ang="0">
                <a:pos x="T8" y="T9"/>
              </a:cxn>
            </a:cxnLst>
            <a:rect l="0" t="0" r="r" b="b"/>
            <a:pathLst>
              <a:path w="340" h="337">
                <a:moveTo>
                  <a:pt x="92" y="337"/>
                </a:moveTo>
                <a:cubicBezTo>
                  <a:pt x="74" y="287"/>
                  <a:pt x="42" y="243"/>
                  <a:pt x="0" y="211"/>
                </a:cubicBezTo>
                <a:cubicBezTo>
                  <a:pt x="153" y="0"/>
                  <a:pt x="153" y="0"/>
                  <a:pt x="153" y="0"/>
                </a:cubicBezTo>
                <a:cubicBezTo>
                  <a:pt x="239" y="65"/>
                  <a:pt x="304" y="154"/>
                  <a:pt x="340" y="257"/>
                </a:cubicBezTo>
                <a:lnTo>
                  <a:pt x="92" y="337"/>
                </a:lnTo>
                <a:close/>
              </a:path>
            </a:pathLst>
          </a:custGeom>
          <a:solidFill>
            <a:srgbClr val="005FA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D">
              <a:latin typeface="Arial" panose="020B0604020202020204" pitchFamily="34" charset="0"/>
              <a:cs typeface="Arial" panose="020B0604020202020204" pitchFamily="34" charset="0"/>
            </a:endParaRPr>
          </a:p>
        </p:txBody>
      </p:sp>
      <p:sp>
        <p:nvSpPr>
          <p:cNvPr id="17" name="Freeform 21">
            <a:extLst>
              <a:ext uri="{FF2B5EF4-FFF2-40B4-BE49-F238E27FC236}">
                <a16:creationId xmlns:a16="http://schemas.microsoft.com/office/drawing/2014/main" id="{24A0E30F-156A-13F6-0EB3-EE550D2372CE}"/>
              </a:ext>
            </a:extLst>
          </p:cNvPr>
          <p:cNvSpPr>
            <a:spLocks/>
          </p:cNvSpPr>
          <p:nvPr/>
        </p:nvSpPr>
        <p:spPr bwMode="auto">
          <a:xfrm>
            <a:off x="1432599" y="1096946"/>
            <a:ext cx="1359477" cy="1383369"/>
          </a:xfrm>
          <a:custGeom>
            <a:avLst/>
            <a:gdLst>
              <a:gd name="T0" fmla="*/ 149 w 302"/>
              <a:gd name="T1" fmla="*/ 308 h 308"/>
              <a:gd name="T2" fmla="*/ 0 w 302"/>
              <a:gd name="T3" fmla="*/ 260 h 308"/>
              <a:gd name="T4" fmla="*/ 0 w 302"/>
              <a:gd name="T5" fmla="*/ 0 h 308"/>
              <a:gd name="T6" fmla="*/ 302 w 302"/>
              <a:gd name="T7" fmla="*/ 98 h 308"/>
              <a:gd name="T8" fmla="*/ 149 w 302"/>
              <a:gd name="T9" fmla="*/ 308 h 308"/>
            </a:gdLst>
            <a:ahLst/>
            <a:cxnLst>
              <a:cxn ang="0">
                <a:pos x="T0" y="T1"/>
              </a:cxn>
              <a:cxn ang="0">
                <a:pos x="T2" y="T3"/>
              </a:cxn>
              <a:cxn ang="0">
                <a:pos x="T4" y="T5"/>
              </a:cxn>
              <a:cxn ang="0">
                <a:pos x="T6" y="T7"/>
              </a:cxn>
              <a:cxn ang="0">
                <a:pos x="T8" y="T9"/>
              </a:cxn>
            </a:cxnLst>
            <a:rect l="0" t="0" r="r" b="b"/>
            <a:pathLst>
              <a:path w="302" h="308">
                <a:moveTo>
                  <a:pt x="149" y="308"/>
                </a:moveTo>
                <a:cubicBezTo>
                  <a:pt x="106" y="279"/>
                  <a:pt x="55" y="262"/>
                  <a:pt x="0" y="260"/>
                </a:cubicBezTo>
                <a:cubicBezTo>
                  <a:pt x="0" y="0"/>
                  <a:pt x="0" y="0"/>
                  <a:pt x="0" y="0"/>
                </a:cubicBezTo>
                <a:cubicBezTo>
                  <a:pt x="113" y="2"/>
                  <a:pt x="216" y="37"/>
                  <a:pt x="302" y="98"/>
                </a:cubicBezTo>
                <a:lnTo>
                  <a:pt x="149" y="308"/>
                </a:lnTo>
                <a:close/>
              </a:path>
            </a:pathLst>
          </a:custGeom>
          <a:solidFill>
            <a:srgbClr val="2E7FF5"/>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D">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7FAD904-4D93-1CC5-B980-66C22B223E83}"/>
              </a:ext>
            </a:extLst>
          </p:cNvPr>
          <p:cNvSpPr>
            <a:spLocks/>
          </p:cNvSpPr>
          <p:nvPr/>
        </p:nvSpPr>
        <p:spPr bwMode="auto">
          <a:xfrm>
            <a:off x="1432599" y="4597181"/>
            <a:ext cx="1359477" cy="1388147"/>
          </a:xfrm>
          <a:custGeom>
            <a:avLst/>
            <a:gdLst>
              <a:gd name="T0" fmla="*/ 0 w 302"/>
              <a:gd name="T1" fmla="*/ 309 h 309"/>
              <a:gd name="T2" fmla="*/ 0 w 302"/>
              <a:gd name="T3" fmla="*/ 48 h 309"/>
              <a:gd name="T4" fmla="*/ 149 w 302"/>
              <a:gd name="T5" fmla="*/ 0 h 309"/>
              <a:gd name="T6" fmla="*/ 302 w 302"/>
              <a:gd name="T7" fmla="*/ 211 h 309"/>
              <a:gd name="T8" fmla="*/ 0 w 302"/>
              <a:gd name="T9" fmla="*/ 309 h 309"/>
            </a:gdLst>
            <a:ahLst/>
            <a:cxnLst>
              <a:cxn ang="0">
                <a:pos x="T0" y="T1"/>
              </a:cxn>
              <a:cxn ang="0">
                <a:pos x="T2" y="T3"/>
              </a:cxn>
              <a:cxn ang="0">
                <a:pos x="T4" y="T5"/>
              </a:cxn>
              <a:cxn ang="0">
                <a:pos x="T6" y="T7"/>
              </a:cxn>
              <a:cxn ang="0">
                <a:pos x="T8" y="T9"/>
              </a:cxn>
            </a:cxnLst>
            <a:rect l="0" t="0" r="r" b="b"/>
            <a:pathLst>
              <a:path w="302" h="309">
                <a:moveTo>
                  <a:pt x="0" y="309"/>
                </a:moveTo>
                <a:cubicBezTo>
                  <a:pt x="0" y="48"/>
                  <a:pt x="0" y="48"/>
                  <a:pt x="0" y="48"/>
                </a:cubicBezTo>
                <a:cubicBezTo>
                  <a:pt x="55" y="47"/>
                  <a:pt x="106" y="29"/>
                  <a:pt x="149" y="0"/>
                </a:cubicBezTo>
                <a:cubicBezTo>
                  <a:pt x="302" y="211"/>
                  <a:pt x="302" y="211"/>
                  <a:pt x="302" y="211"/>
                </a:cubicBezTo>
                <a:cubicBezTo>
                  <a:pt x="216" y="271"/>
                  <a:pt x="113" y="307"/>
                  <a:pt x="0" y="309"/>
                </a:cubicBezTo>
                <a:close/>
              </a:path>
            </a:pathLst>
          </a:custGeom>
          <a:solidFill>
            <a:srgbClr val="9B51E0"/>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D">
              <a:latin typeface="Arial" panose="020B06040202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7DEDDC74-4C9A-B9C4-D4EC-959BE5BA952F}"/>
              </a:ext>
            </a:extLst>
          </p:cNvPr>
          <p:cNvSpPr/>
          <p:nvPr/>
        </p:nvSpPr>
        <p:spPr>
          <a:xfrm>
            <a:off x="1432594" y="1767457"/>
            <a:ext cx="1725608" cy="3547362"/>
          </a:xfrm>
          <a:custGeom>
            <a:avLst/>
            <a:gdLst>
              <a:gd name="connsiteX0" fmla="*/ 0 w 1332503"/>
              <a:gd name="connsiteY0" fmla="*/ 0 h 2739252"/>
              <a:gd name="connsiteX1" fmla="*/ 101141 w 1332503"/>
              <a:gd name="connsiteY1" fmla="*/ 5108 h 2739252"/>
              <a:gd name="connsiteX2" fmla="*/ 1332503 w 1332503"/>
              <a:gd name="connsiteY2" fmla="*/ 1369626 h 2739252"/>
              <a:gd name="connsiteX3" fmla="*/ 101141 w 1332503"/>
              <a:gd name="connsiteY3" fmla="*/ 2734145 h 2739252"/>
              <a:gd name="connsiteX4" fmla="*/ 0 w 1332503"/>
              <a:gd name="connsiteY4" fmla="*/ 2739252 h 2739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03" h="2739252">
                <a:moveTo>
                  <a:pt x="0" y="0"/>
                </a:moveTo>
                <a:lnTo>
                  <a:pt x="101141" y="5108"/>
                </a:lnTo>
                <a:cubicBezTo>
                  <a:pt x="792779" y="75347"/>
                  <a:pt x="1332503" y="659457"/>
                  <a:pt x="1332503" y="1369626"/>
                </a:cubicBezTo>
                <a:cubicBezTo>
                  <a:pt x="1332503" y="2079796"/>
                  <a:pt x="792779" y="2663905"/>
                  <a:pt x="101141" y="2734145"/>
                </a:cubicBezTo>
                <a:lnTo>
                  <a:pt x="0" y="2739252"/>
                </a:lnTo>
                <a:close/>
              </a:path>
            </a:pathLst>
          </a:cu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1EF9F33-91D3-8A45-36DF-0267F4D12318}"/>
              </a:ext>
            </a:extLst>
          </p:cNvPr>
          <p:cNvSpPr/>
          <p:nvPr/>
        </p:nvSpPr>
        <p:spPr>
          <a:xfrm>
            <a:off x="381000" y="2532548"/>
            <a:ext cx="2017175" cy="2017175"/>
          </a:xfrm>
          <a:prstGeom prst="ellipse">
            <a:avLst/>
          </a:prstGeom>
          <a:gradFill flip="none" rotWithShape="1">
            <a:gsLst>
              <a:gs pos="0">
                <a:schemeClr val="bg1"/>
              </a:gs>
              <a:gs pos="100000">
                <a:schemeClr val="bg1">
                  <a:lumMod val="95000"/>
                </a:schemeClr>
              </a:gs>
            </a:gsLst>
            <a:lin ang="0" scaled="1"/>
            <a:tileRect/>
          </a:gradFill>
          <a:ln w="63500">
            <a:solidFill>
              <a:schemeClr val="bg1"/>
            </a:solidFill>
          </a:ln>
          <a:effectLst>
            <a:innerShdw blurRad="63500" dist="25400" dir="108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pic>
        <p:nvPicPr>
          <p:cNvPr id="1026" name="Picture 2" descr="Bold Systems | Home">
            <a:extLst>
              <a:ext uri="{FF2B5EF4-FFF2-40B4-BE49-F238E27FC236}">
                <a16:creationId xmlns:a16="http://schemas.microsoft.com/office/drawing/2014/main" id="{2829A583-1FC5-9C01-6284-AEE808D40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2" y="2820287"/>
            <a:ext cx="1666792" cy="1306341"/>
          </a:xfrm>
          <a:prstGeom prst="rect">
            <a:avLst/>
          </a:prstGeom>
          <a:noFill/>
          <a:extLst>
            <a:ext uri="{909E8E84-426E-40DD-AFC4-6F175D3DCCD1}">
              <a14:hiddenFill xmlns:a14="http://schemas.microsoft.com/office/drawing/2010/main">
                <a:solidFill>
                  <a:srgbClr val="FFFFFF"/>
                </a:solidFill>
              </a14:hiddenFill>
            </a:ext>
          </a:extLst>
        </p:spPr>
      </p:pic>
      <p:sp>
        <p:nvSpPr>
          <p:cNvPr id="1066" name="Text Placeholder 8">
            <a:extLst>
              <a:ext uri="{FF2B5EF4-FFF2-40B4-BE49-F238E27FC236}">
                <a16:creationId xmlns:a16="http://schemas.microsoft.com/office/drawing/2014/main" id="{1A5E3136-111C-62BB-EE3E-D4CBE932286D}"/>
              </a:ext>
            </a:extLst>
          </p:cNvPr>
          <p:cNvSpPr txBox="1">
            <a:spLocks/>
          </p:cNvSpPr>
          <p:nvPr/>
        </p:nvSpPr>
        <p:spPr>
          <a:xfrm>
            <a:off x="388647" y="6022478"/>
            <a:ext cx="11414707" cy="365968"/>
          </a:xfrm>
          <a:prstGeom prst="roundRect">
            <a:avLst/>
          </a:prstGeom>
          <a:noFill/>
          <a:ln w="28575">
            <a:solidFill>
              <a:srgbClr val="005FAF"/>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i="1" dirty="0">
                <a:solidFill>
                  <a:srgbClr val="005FAF"/>
                </a:solidFill>
                <a:effectLst/>
              </a:rPr>
              <a:t>Everything we do before Election Day ensures your election runs exactly as it should – smooth, secure, and supported</a:t>
            </a:r>
            <a:endParaRPr lang="en-US" sz="1400" b="1" i="1" dirty="0">
              <a:solidFill>
                <a:srgbClr val="005FAF"/>
              </a:solidFill>
            </a:endParaRPr>
          </a:p>
        </p:txBody>
      </p:sp>
      <p:pic>
        <p:nvPicPr>
          <p:cNvPr id="1068" name="Graphic 1067" descr="Network with solid fill">
            <a:extLst>
              <a:ext uri="{FF2B5EF4-FFF2-40B4-BE49-F238E27FC236}">
                <a16:creationId xmlns:a16="http://schemas.microsoft.com/office/drawing/2014/main" id="{31E0E01A-2500-92D9-E093-4524B926C3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5751" y="5202713"/>
            <a:ext cx="573323" cy="573323"/>
          </a:xfrm>
          <a:prstGeom prst="rect">
            <a:avLst/>
          </a:prstGeom>
        </p:spPr>
      </p:pic>
      <p:pic>
        <p:nvPicPr>
          <p:cNvPr id="1070" name="Graphic 1069" descr="Classroom with solid fill">
            <a:extLst>
              <a:ext uri="{FF2B5EF4-FFF2-40B4-BE49-F238E27FC236}">
                <a16:creationId xmlns:a16="http://schemas.microsoft.com/office/drawing/2014/main" id="{6D71936B-38F3-EF19-A744-EDFB3190C3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0859" y="4496456"/>
            <a:ext cx="473821" cy="473821"/>
          </a:xfrm>
          <a:prstGeom prst="rect">
            <a:avLst/>
          </a:prstGeom>
        </p:spPr>
      </p:pic>
      <p:pic>
        <p:nvPicPr>
          <p:cNvPr id="1072" name="Graphic 1071" descr="Court outline">
            <a:extLst>
              <a:ext uri="{FF2B5EF4-FFF2-40B4-BE49-F238E27FC236}">
                <a16:creationId xmlns:a16="http://schemas.microsoft.com/office/drawing/2014/main" id="{939BB2BB-E55E-9166-A2EF-4684349D31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8202" y="3252086"/>
            <a:ext cx="573323" cy="573323"/>
          </a:xfrm>
          <a:prstGeom prst="rect">
            <a:avLst/>
          </a:prstGeom>
        </p:spPr>
      </p:pic>
      <p:pic>
        <p:nvPicPr>
          <p:cNvPr id="1074" name="Graphic 1073" descr="Soldier male with solid fill">
            <a:extLst>
              <a:ext uri="{FF2B5EF4-FFF2-40B4-BE49-F238E27FC236}">
                <a16:creationId xmlns:a16="http://schemas.microsoft.com/office/drawing/2014/main" id="{96292E0E-A730-9E7C-2238-BB9F6BDF87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38597" y="2068220"/>
            <a:ext cx="521203" cy="521203"/>
          </a:xfrm>
          <a:prstGeom prst="rect">
            <a:avLst/>
          </a:prstGeom>
        </p:spPr>
      </p:pic>
      <p:pic>
        <p:nvPicPr>
          <p:cNvPr id="1076" name="Graphic 1075" descr="Internet Of Things with solid fill">
            <a:extLst>
              <a:ext uri="{FF2B5EF4-FFF2-40B4-BE49-F238E27FC236}">
                <a16:creationId xmlns:a16="http://schemas.microsoft.com/office/drawing/2014/main" id="{3411321E-AB14-5794-389E-D330E89B8C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71396" y="1285366"/>
            <a:ext cx="573323" cy="573323"/>
          </a:xfrm>
          <a:prstGeom prst="rect">
            <a:avLst/>
          </a:prstGeom>
        </p:spPr>
      </p:pic>
    </p:spTree>
    <p:extLst>
      <p:ext uri="{BB962C8B-B14F-4D97-AF65-F5344CB8AC3E}">
        <p14:creationId xmlns:p14="http://schemas.microsoft.com/office/powerpoint/2010/main" val="3656756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24C09D-CDA0-3695-72C9-8428E367E24D}"/>
              </a:ext>
            </a:extLst>
          </p:cNvPr>
          <p:cNvSpPr>
            <a:spLocks noGrp="1"/>
          </p:cNvSpPr>
          <p:nvPr>
            <p:ph type="sldNum" sz="quarter" idx="4"/>
          </p:nvPr>
        </p:nvSpPr>
        <p:spPr/>
        <p:txBody>
          <a:bodyPr/>
          <a:lstStyle/>
          <a:p>
            <a:fld id="{BE1867B5-C1A1-46CF-9517-8DF7752C1DA6}" type="slidenum">
              <a:rPr lang="en-US" smtClean="0"/>
              <a:pPr/>
              <a:t>5</a:t>
            </a:fld>
            <a:endParaRPr lang="en-US"/>
          </a:p>
        </p:txBody>
      </p:sp>
      <p:sp>
        <p:nvSpPr>
          <p:cNvPr id="3" name="Text Placeholder 2">
            <a:extLst>
              <a:ext uri="{FF2B5EF4-FFF2-40B4-BE49-F238E27FC236}">
                <a16:creationId xmlns:a16="http://schemas.microsoft.com/office/drawing/2014/main" id="{0A29D823-329E-64EE-2121-FF4ADC22141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F37C3DF-4D28-302D-7D6A-C5F5D547FB4A}"/>
              </a:ext>
            </a:extLst>
          </p:cNvPr>
          <p:cNvSpPr>
            <a:spLocks noGrp="1"/>
          </p:cNvSpPr>
          <p:nvPr>
            <p:ph type="body" sz="quarter" idx="11"/>
          </p:nvPr>
        </p:nvSpPr>
        <p:spPr/>
        <p:txBody>
          <a:bodyPr/>
          <a:lstStyle/>
          <a:p>
            <a:r>
              <a:rPr lang="en-US" dirty="0"/>
              <a:t>All Systems Go: Bold is Your Election Day Command Center</a:t>
            </a:r>
          </a:p>
        </p:txBody>
      </p:sp>
      <p:sp>
        <p:nvSpPr>
          <p:cNvPr id="5" name="Text Placeholder 4">
            <a:extLst>
              <a:ext uri="{FF2B5EF4-FFF2-40B4-BE49-F238E27FC236}">
                <a16:creationId xmlns:a16="http://schemas.microsoft.com/office/drawing/2014/main" id="{C5F1D2C0-A64D-A458-0AF5-553B7DCC32FD}"/>
              </a:ext>
            </a:extLst>
          </p:cNvPr>
          <p:cNvSpPr>
            <a:spLocks noGrp="1"/>
          </p:cNvSpPr>
          <p:nvPr>
            <p:ph type="body" sz="quarter" idx="12"/>
          </p:nvPr>
        </p:nvSpPr>
        <p:spPr/>
        <p:txBody>
          <a:bodyPr/>
          <a:lstStyle/>
          <a:p>
            <a:r>
              <a:rPr lang="en-US" dirty="0"/>
              <a:t>From your first check-in to closeout, Bold keeps your election on track one voter at a time</a:t>
            </a:r>
          </a:p>
        </p:txBody>
      </p:sp>
      <p:sp>
        <p:nvSpPr>
          <p:cNvPr id="7" name="Text Placeholder 6">
            <a:extLst>
              <a:ext uri="{FF2B5EF4-FFF2-40B4-BE49-F238E27FC236}">
                <a16:creationId xmlns:a16="http://schemas.microsoft.com/office/drawing/2014/main" id="{80DBBA91-E000-1CF8-8DA8-F779CCE29200}"/>
              </a:ext>
            </a:extLst>
          </p:cNvPr>
          <p:cNvSpPr>
            <a:spLocks noGrp="1"/>
          </p:cNvSpPr>
          <p:nvPr>
            <p:ph type="body" sz="quarter" idx="16"/>
          </p:nvPr>
        </p:nvSpPr>
        <p:spPr>
          <a:xfrm>
            <a:off x="12367711" y="2137446"/>
            <a:ext cx="11412130" cy="914400"/>
          </a:xfrm>
        </p:spPr>
        <p:txBody>
          <a:bodyPr>
            <a:normAutofit fontScale="92500" lnSpcReduction="10000"/>
          </a:bodyPr>
          <a:lstStyle/>
          <a:p>
            <a:r>
              <a:rPr lang="en-US" dirty="0"/>
              <a:t>Looking for trends / problems</a:t>
            </a:r>
          </a:p>
          <a:p>
            <a:r>
              <a:rPr lang="en-US" dirty="0"/>
              <a:t>All of our poll reps are logging things at your site, kiosk issues, monitoring power levels, </a:t>
            </a:r>
            <a:r>
              <a:rPr lang="en-US" dirty="0" err="1"/>
              <a:t>wifi</a:t>
            </a:r>
            <a:r>
              <a:rPr lang="en-US" dirty="0"/>
              <a:t> connectivity, ensuring you stay up</a:t>
            </a:r>
          </a:p>
          <a:p>
            <a:pPr lvl="1"/>
            <a:r>
              <a:rPr lang="en-US" dirty="0"/>
              <a:t>Not just a quick visit, on-prem poll worker education, if we find issues we ensure they aren’t trending across all of our schools</a:t>
            </a:r>
          </a:p>
          <a:p>
            <a:pPr lvl="1"/>
            <a:r>
              <a:rPr lang="en-US" dirty="0"/>
              <a:t>Instant trending, live election-day reporting</a:t>
            </a:r>
          </a:p>
        </p:txBody>
      </p:sp>
      <p:sp>
        <p:nvSpPr>
          <p:cNvPr id="15" name="Rectangle: Rounded Corners 14">
            <a:extLst>
              <a:ext uri="{FF2B5EF4-FFF2-40B4-BE49-F238E27FC236}">
                <a16:creationId xmlns:a16="http://schemas.microsoft.com/office/drawing/2014/main" id="{3E4D6DD8-0651-BA33-7DBC-5A6AC1B642C6}"/>
              </a:ext>
            </a:extLst>
          </p:cNvPr>
          <p:cNvSpPr/>
          <p:nvPr/>
        </p:nvSpPr>
        <p:spPr>
          <a:xfrm>
            <a:off x="8953500" y="1573857"/>
            <a:ext cx="98005" cy="1097280"/>
          </a:xfrm>
          <a:prstGeom prst="roundRect">
            <a:avLst>
              <a:gd name="adj" fmla="val 50000"/>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7B262AB6-7E25-23F3-2ACF-A0505FCD7F9B}"/>
              </a:ext>
            </a:extLst>
          </p:cNvPr>
          <p:cNvSpPr/>
          <p:nvPr/>
        </p:nvSpPr>
        <p:spPr>
          <a:xfrm>
            <a:off x="8953500" y="3109951"/>
            <a:ext cx="98005" cy="1097280"/>
          </a:xfrm>
          <a:prstGeom prst="roundRect">
            <a:avLst>
              <a:gd name="adj" fmla="val 50000"/>
            </a:avLst>
          </a:prstGeom>
          <a:solidFill>
            <a:srgbClr val="FFD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73A2D2ED-40E0-38B8-940B-6E69A1DBE53D}"/>
              </a:ext>
            </a:extLst>
          </p:cNvPr>
          <p:cNvSpPr/>
          <p:nvPr/>
        </p:nvSpPr>
        <p:spPr>
          <a:xfrm>
            <a:off x="8953500" y="4646044"/>
            <a:ext cx="98005" cy="1097280"/>
          </a:xfrm>
          <a:prstGeom prst="roundRect">
            <a:avLst>
              <a:gd name="adj" fmla="val 50000"/>
            </a:avLst>
          </a:prstGeom>
          <a:solidFill>
            <a:srgbClr val="005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5002424D-B26A-94CD-6FD7-6879D9FC7581}"/>
              </a:ext>
            </a:extLst>
          </p:cNvPr>
          <p:cNvSpPr/>
          <p:nvPr/>
        </p:nvSpPr>
        <p:spPr>
          <a:xfrm>
            <a:off x="3140495" y="1573857"/>
            <a:ext cx="98005" cy="1097280"/>
          </a:xfrm>
          <a:prstGeom prst="roundRect">
            <a:avLst>
              <a:gd name="adj" fmla="val 50000"/>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9EA192CA-6F82-EAC1-1889-61210836C89A}"/>
              </a:ext>
            </a:extLst>
          </p:cNvPr>
          <p:cNvSpPr/>
          <p:nvPr/>
        </p:nvSpPr>
        <p:spPr>
          <a:xfrm>
            <a:off x="3140495" y="3109950"/>
            <a:ext cx="98005" cy="1097280"/>
          </a:xfrm>
          <a:prstGeom prst="roundRect">
            <a:avLst>
              <a:gd name="adj" fmla="val 50000"/>
            </a:avLst>
          </a:prstGeom>
          <a:solidFill>
            <a:srgbClr val="9B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C431B78C-0D37-54E8-DDD9-62C170EE38C8}"/>
              </a:ext>
            </a:extLst>
          </p:cNvPr>
          <p:cNvSpPr/>
          <p:nvPr/>
        </p:nvSpPr>
        <p:spPr>
          <a:xfrm>
            <a:off x="3140495" y="4646044"/>
            <a:ext cx="98005" cy="1097280"/>
          </a:xfrm>
          <a:prstGeom prst="roundRect">
            <a:avLst>
              <a:gd name="adj" fmla="val 50000"/>
            </a:avLst>
          </a:prstGeom>
          <a:solidFill>
            <a:srgbClr val="00A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063F996C-4DEB-A705-CAB1-D3DC094352EF}"/>
              </a:ext>
            </a:extLst>
          </p:cNvPr>
          <p:cNvGrpSpPr/>
          <p:nvPr/>
        </p:nvGrpSpPr>
        <p:grpSpPr>
          <a:xfrm>
            <a:off x="376118" y="1579899"/>
            <a:ext cx="2580214" cy="957002"/>
            <a:chOff x="376118" y="1570092"/>
            <a:chExt cx="2580214" cy="957002"/>
          </a:xfrm>
        </p:grpSpPr>
        <p:sp>
          <p:nvSpPr>
            <p:cNvPr id="22" name="TextBox 21">
              <a:extLst>
                <a:ext uri="{FF2B5EF4-FFF2-40B4-BE49-F238E27FC236}">
                  <a16:creationId xmlns:a16="http://schemas.microsoft.com/office/drawing/2014/main" id="{77A4B567-8C3B-86CB-CE84-D238C4C3305C}"/>
                </a:ext>
              </a:extLst>
            </p:cNvPr>
            <p:cNvSpPr txBox="1"/>
            <p:nvPr/>
          </p:nvSpPr>
          <p:spPr>
            <a:xfrm>
              <a:off x="376118" y="1788430"/>
              <a:ext cx="2580214" cy="738664"/>
            </a:xfrm>
            <a:prstGeom prst="rect">
              <a:avLst/>
            </a:prstGeom>
            <a:noFill/>
          </p:spPr>
          <p:txBody>
            <a:bodyPr wrap="square">
              <a:spAutoFit/>
            </a:bodyPr>
            <a:lstStyle/>
            <a:p>
              <a:pPr algn="r"/>
              <a:r>
                <a:rPr lang="en-ID" sz="1400" b="0" i="0" dirty="0">
                  <a:effectLst/>
                  <a:latin typeface="Arial" panose="020B0604020202020204" pitchFamily="34" charset="0"/>
                  <a:cs typeface="Arial" panose="020B0604020202020204" pitchFamily="34" charset="0"/>
                </a:rPr>
                <a:t>Power, Wi-Fi, and device health are monitored and logged across all sites</a:t>
              </a:r>
              <a:endParaRPr lang="en-ID" sz="14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32A125FC-B0B1-8215-506C-65603B4ADD8E}"/>
                </a:ext>
              </a:extLst>
            </p:cNvPr>
            <p:cNvSpPr txBox="1"/>
            <p:nvPr/>
          </p:nvSpPr>
          <p:spPr>
            <a:xfrm>
              <a:off x="569423" y="1570092"/>
              <a:ext cx="2386909" cy="338554"/>
            </a:xfrm>
            <a:prstGeom prst="rect">
              <a:avLst/>
            </a:prstGeom>
            <a:noFill/>
          </p:spPr>
          <p:txBody>
            <a:bodyPr wrap="square">
              <a:spAutoFit/>
            </a:bodyPr>
            <a:lstStyle/>
            <a:p>
              <a:pPr algn="r"/>
              <a:r>
                <a:rPr lang="en-ID" sz="1600" b="1" i="0" dirty="0">
                  <a:solidFill>
                    <a:srgbClr val="2E7FF5"/>
                  </a:solidFill>
                  <a:effectLst/>
                  <a:latin typeface="Arial" panose="020B0604020202020204" pitchFamily="34" charset="0"/>
                  <a:cs typeface="Arial" panose="020B0604020202020204" pitchFamily="34" charset="0"/>
                </a:rPr>
                <a:t>Proactive Monitoring</a:t>
              </a:r>
              <a:endParaRPr lang="en-ID" sz="1600" b="1" dirty="0">
                <a:solidFill>
                  <a:srgbClr val="2E7FF5"/>
                </a:solidFill>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AFB1157C-C65A-9FC7-CF02-755B48DF0A9C}"/>
              </a:ext>
            </a:extLst>
          </p:cNvPr>
          <p:cNvGrpSpPr/>
          <p:nvPr/>
        </p:nvGrpSpPr>
        <p:grpSpPr>
          <a:xfrm>
            <a:off x="376118" y="3115993"/>
            <a:ext cx="2580214" cy="957002"/>
            <a:chOff x="376118" y="1570092"/>
            <a:chExt cx="2580214" cy="957002"/>
          </a:xfrm>
        </p:grpSpPr>
        <p:sp>
          <p:nvSpPr>
            <p:cNvPr id="32" name="TextBox 31">
              <a:extLst>
                <a:ext uri="{FF2B5EF4-FFF2-40B4-BE49-F238E27FC236}">
                  <a16:creationId xmlns:a16="http://schemas.microsoft.com/office/drawing/2014/main" id="{4AE9DBE1-150B-7C28-0104-193D3DA54CFB}"/>
                </a:ext>
              </a:extLst>
            </p:cNvPr>
            <p:cNvSpPr txBox="1"/>
            <p:nvPr/>
          </p:nvSpPr>
          <p:spPr>
            <a:xfrm>
              <a:off x="376118" y="1788430"/>
              <a:ext cx="2580214" cy="738664"/>
            </a:xfrm>
            <a:prstGeom prst="rect">
              <a:avLst/>
            </a:prstGeom>
            <a:noFill/>
          </p:spPr>
          <p:txBody>
            <a:bodyPr wrap="square">
              <a:spAutoFit/>
            </a:bodyPr>
            <a:lstStyle/>
            <a:p>
              <a:pPr algn="r"/>
              <a:r>
                <a:rPr lang="en-ID" sz="1400" dirty="0">
                  <a:solidFill>
                    <a:schemeClr val="tx2">
                      <a:lumMod val="75000"/>
                    </a:schemeClr>
                  </a:solidFill>
                  <a:latin typeface="Arial" panose="020B0604020202020204" pitchFamily="34" charset="0"/>
                  <a:cs typeface="Arial" panose="020B0604020202020204" pitchFamily="34" charset="0"/>
                </a:rPr>
                <a:t>We train poll workers on-site to reinforce best practices and proactively resolve issues</a:t>
              </a:r>
            </a:p>
          </p:txBody>
        </p:sp>
        <p:sp>
          <p:nvSpPr>
            <p:cNvPr id="33" name="TextBox 32">
              <a:extLst>
                <a:ext uri="{FF2B5EF4-FFF2-40B4-BE49-F238E27FC236}">
                  <a16:creationId xmlns:a16="http://schemas.microsoft.com/office/drawing/2014/main" id="{ABA66DC9-0684-BF48-124D-4A8BD93123BC}"/>
                </a:ext>
              </a:extLst>
            </p:cNvPr>
            <p:cNvSpPr txBox="1"/>
            <p:nvPr/>
          </p:nvSpPr>
          <p:spPr>
            <a:xfrm>
              <a:off x="569423" y="1570092"/>
              <a:ext cx="2386909" cy="338554"/>
            </a:xfrm>
            <a:prstGeom prst="rect">
              <a:avLst/>
            </a:prstGeom>
            <a:noFill/>
          </p:spPr>
          <p:txBody>
            <a:bodyPr wrap="square">
              <a:spAutoFit/>
            </a:bodyPr>
            <a:lstStyle/>
            <a:p>
              <a:pPr algn="r"/>
              <a:r>
                <a:rPr lang="en-ID" sz="1600" b="1" i="0" dirty="0">
                  <a:solidFill>
                    <a:srgbClr val="9B51E0"/>
                  </a:solidFill>
                  <a:effectLst/>
                  <a:latin typeface="Arial" panose="020B0604020202020204" pitchFamily="34" charset="0"/>
                  <a:cs typeface="Arial" panose="020B0604020202020204" pitchFamily="34" charset="0"/>
                </a:rPr>
                <a:t>On-Site Poll Support</a:t>
              </a:r>
              <a:endParaRPr lang="en-ID" sz="1600" b="1" dirty="0">
                <a:solidFill>
                  <a:srgbClr val="9B51E0"/>
                </a:solidFill>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FAFDEBE1-F080-039A-3AB9-22B9919EDFAA}"/>
              </a:ext>
            </a:extLst>
          </p:cNvPr>
          <p:cNvGrpSpPr/>
          <p:nvPr/>
        </p:nvGrpSpPr>
        <p:grpSpPr>
          <a:xfrm>
            <a:off x="376118" y="4652086"/>
            <a:ext cx="2580214" cy="957002"/>
            <a:chOff x="376118" y="1570092"/>
            <a:chExt cx="2580214" cy="957002"/>
          </a:xfrm>
        </p:grpSpPr>
        <p:sp>
          <p:nvSpPr>
            <p:cNvPr id="35" name="TextBox 34">
              <a:extLst>
                <a:ext uri="{FF2B5EF4-FFF2-40B4-BE49-F238E27FC236}">
                  <a16:creationId xmlns:a16="http://schemas.microsoft.com/office/drawing/2014/main" id="{FA0D0B76-7E57-F392-1D46-77CDD920E78B}"/>
                </a:ext>
              </a:extLst>
            </p:cNvPr>
            <p:cNvSpPr txBox="1"/>
            <p:nvPr/>
          </p:nvSpPr>
          <p:spPr>
            <a:xfrm>
              <a:off x="376118" y="1788430"/>
              <a:ext cx="2580214" cy="738664"/>
            </a:xfrm>
            <a:prstGeom prst="rect">
              <a:avLst/>
            </a:prstGeom>
            <a:noFill/>
          </p:spPr>
          <p:txBody>
            <a:bodyPr wrap="square">
              <a:spAutoFit/>
            </a:bodyPr>
            <a:lstStyle/>
            <a:p>
              <a:pPr algn="r"/>
              <a:r>
                <a:rPr lang="en-ID" sz="1400" b="0" i="0" dirty="0">
                  <a:effectLst/>
                  <a:latin typeface="Arial" panose="020B0604020202020204" pitchFamily="34" charset="0"/>
                  <a:cs typeface="Arial" panose="020B0604020202020204" pitchFamily="34" charset="0"/>
                </a:rPr>
                <a:t>Internet down? No Problem.</a:t>
              </a:r>
              <a:br>
                <a:rPr lang="en-ID" sz="1400" b="0" i="0" dirty="0">
                  <a:effectLst/>
                  <a:latin typeface="Arial" panose="020B0604020202020204" pitchFamily="34" charset="0"/>
                  <a:cs typeface="Arial" panose="020B0604020202020204" pitchFamily="34" charset="0"/>
                </a:rPr>
              </a:br>
              <a:r>
                <a:rPr lang="en-ID" sz="1400" b="0" i="0" dirty="0">
                  <a:effectLst/>
                  <a:latin typeface="Arial" panose="020B0604020202020204" pitchFamily="34" charset="0"/>
                  <a:cs typeface="Arial" panose="020B0604020202020204" pitchFamily="34" charset="0"/>
                </a:rPr>
                <a:t>Book Breakout Mode ensures full offline operation</a:t>
              </a:r>
              <a:endParaRPr lang="en-ID" sz="14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DDBEA7A8-07C4-218F-A633-1E117B1A1C41}"/>
                </a:ext>
              </a:extLst>
            </p:cNvPr>
            <p:cNvSpPr txBox="1"/>
            <p:nvPr/>
          </p:nvSpPr>
          <p:spPr>
            <a:xfrm>
              <a:off x="569423" y="1570092"/>
              <a:ext cx="2386909" cy="338554"/>
            </a:xfrm>
            <a:prstGeom prst="rect">
              <a:avLst/>
            </a:prstGeom>
            <a:noFill/>
          </p:spPr>
          <p:txBody>
            <a:bodyPr wrap="square">
              <a:spAutoFit/>
            </a:bodyPr>
            <a:lstStyle/>
            <a:p>
              <a:pPr algn="r"/>
              <a:r>
                <a:rPr lang="en-ID" sz="1600" b="1" i="0" dirty="0">
                  <a:solidFill>
                    <a:srgbClr val="00A896"/>
                  </a:solidFill>
                  <a:effectLst/>
                  <a:latin typeface="Arial" panose="020B0604020202020204" pitchFamily="34" charset="0"/>
                  <a:cs typeface="Arial" panose="020B0604020202020204" pitchFamily="34" charset="0"/>
                </a:rPr>
                <a:t>Failsafe Technology</a:t>
              </a:r>
              <a:endParaRPr lang="en-ID" sz="1600" b="1" dirty="0">
                <a:solidFill>
                  <a:srgbClr val="00A896"/>
                </a:solidFill>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C1D947FF-7DA1-A254-4066-8948DA8EA460}"/>
              </a:ext>
            </a:extLst>
          </p:cNvPr>
          <p:cNvGrpSpPr/>
          <p:nvPr/>
        </p:nvGrpSpPr>
        <p:grpSpPr>
          <a:xfrm>
            <a:off x="9167187" y="1579899"/>
            <a:ext cx="2580214" cy="1172445"/>
            <a:chOff x="376118" y="1570092"/>
            <a:chExt cx="2580214" cy="1172445"/>
          </a:xfrm>
        </p:grpSpPr>
        <p:sp>
          <p:nvSpPr>
            <p:cNvPr id="38" name="TextBox 37">
              <a:extLst>
                <a:ext uri="{FF2B5EF4-FFF2-40B4-BE49-F238E27FC236}">
                  <a16:creationId xmlns:a16="http://schemas.microsoft.com/office/drawing/2014/main" id="{E0DD3AB3-B991-5CFD-FD2B-AFFB803032CF}"/>
                </a:ext>
              </a:extLst>
            </p:cNvPr>
            <p:cNvSpPr txBox="1"/>
            <p:nvPr/>
          </p:nvSpPr>
          <p:spPr>
            <a:xfrm>
              <a:off x="376118" y="1788430"/>
              <a:ext cx="2580214" cy="954107"/>
            </a:xfrm>
            <a:prstGeom prst="rect">
              <a:avLst/>
            </a:prstGeom>
            <a:noFill/>
          </p:spPr>
          <p:txBody>
            <a:bodyPr wrap="square">
              <a:spAutoFit/>
            </a:bodyPr>
            <a:lstStyle/>
            <a:p>
              <a:r>
                <a:rPr lang="en-ID" sz="1400" b="0" i="0" dirty="0">
                  <a:effectLst/>
                  <a:latin typeface="Arial" panose="020B0604020202020204" pitchFamily="34" charset="0"/>
                  <a:cs typeface="Arial" panose="020B0604020202020204" pitchFamily="34" charset="0"/>
                </a:rPr>
                <a:t>EMS Pulse proactively monitors equipment health while real-time turnout data is streamed via EMS dashboard</a:t>
              </a:r>
              <a:endParaRPr lang="en-ID" sz="14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E571B7C-0AAB-C2A2-9034-99F7C6C11882}"/>
                </a:ext>
              </a:extLst>
            </p:cNvPr>
            <p:cNvSpPr txBox="1"/>
            <p:nvPr/>
          </p:nvSpPr>
          <p:spPr>
            <a:xfrm>
              <a:off x="376118" y="1570092"/>
              <a:ext cx="2386909" cy="338554"/>
            </a:xfrm>
            <a:prstGeom prst="rect">
              <a:avLst/>
            </a:prstGeom>
            <a:noFill/>
          </p:spPr>
          <p:txBody>
            <a:bodyPr wrap="square">
              <a:spAutoFit/>
            </a:bodyPr>
            <a:lstStyle/>
            <a:p>
              <a:r>
                <a:rPr lang="en-ID" sz="1600" b="1" i="0" dirty="0">
                  <a:solidFill>
                    <a:srgbClr val="005FAF"/>
                  </a:solidFill>
                  <a:effectLst/>
                  <a:latin typeface="Arial" panose="020B0604020202020204" pitchFamily="34" charset="0"/>
                  <a:cs typeface="Arial" panose="020B0604020202020204" pitchFamily="34" charset="0"/>
                </a:rPr>
                <a:t>Real-Time Reporting</a:t>
              </a:r>
              <a:endParaRPr lang="en-ID" sz="1600" b="1" dirty="0">
                <a:solidFill>
                  <a:srgbClr val="005FAF"/>
                </a:solidFill>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id="{AF7DAC30-412B-643F-F079-E6A63F734851}"/>
              </a:ext>
            </a:extLst>
          </p:cNvPr>
          <p:cNvGrpSpPr/>
          <p:nvPr/>
        </p:nvGrpSpPr>
        <p:grpSpPr>
          <a:xfrm>
            <a:off x="9167187" y="3115993"/>
            <a:ext cx="2580214" cy="1172445"/>
            <a:chOff x="376118" y="1570092"/>
            <a:chExt cx="2580214" cy="1172445"/>
          </a:xfrm>
        </p:grpSpPr>
        <p:sp>
          <p:nvSpPr>
            <p:cNvPr id="41" name="TextBox 40">
              <a:extLst>
                <a:ext uri="{FF2B5EF4-FFF2-40B4-BE49-F238E27FC236}">
                  <a16:creationId xmlns:a16="http://schemas.microsoft.com/office/drawing/2014/main" id="{B083E25B-E4E3-7E60-4790-71E01C2E4AA3}"/>
                </a:ext>
              </a:extLst>
            </p:cNvPr>
            <p:cNvSpPr txBox="1"/>
            <p:nvPr/>
          </p:nvSpPr>
          <p:spPr>
            <a:xfrm>
              <a:off x="376118" y="1788430"/>
              <a:ext cx="2580214" cy="954107"/>
            </a:xfrm>
            <a:prstGeom prst="rect">
              <a:avLst/>
            </a:prstGeom>
            <a:noFill/>
          </p:spPr>
          <p:txBody>
            <a:bodyPr wrap="square">
              <a:spAutoFit/>
            </a:bodyPr>
            <a:lstStyle/>
            <a:p>
              <a:r>
                <a:rPr lang="en-ID" sz="1400" b="0" i="0" dirty="0">
                  <a:effectLst/>
                  <a:latin typeface="Arial" panose="020B0604020202020204" pitchFamily="34" charset="0"/>
                  <a:cs typeface="Arial" panose="020B0604020202020204" pitchFamily="34" charset="0"/>
                </a:rPr>
                <a:t>Bold’s support team responds to calls on election day, with regional poll reps available for on-site assistance</a:t>
              </a:r>
              <a:endParaRPr lang="en-ID" sz="14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910C722-BA3D-2DA8-5F20-3D83D9ADBE28}"/>
                </a:ext>
              </a:extLst>
            </p:cNvPr>
            <p:cNvSpPr txBox="1"/>
            <p:nvPr/>
          </p:nvSpPr>
          <p:spPr>
            <a:xfrm>
              <a:off x="376118" y="1570092"/>
              <a:ext cx="2386909" cy="338554"/>
            </a:xfrm>
            <a:prstGeom prst="rect">
              <a:avLst/>
            </a:prstGeom>
            <a:noFill/>
          </p:spPr>
          <p:txBody>
            <a:bodyPr wrap="square">
              <a:spAutoFit/>
            </a:bodyPr>
            <a:lstStyle/>
            <a:p>
              <a:r>
                <a:rPr lang="en-ID" sz="1600" b="1" i="0" dirty="0">
                  <a:ln w="3175">
                    <a:noFill/>
                  </a:ln>
                  <a:solidFill>
                    <a:schemeClr val="accent3">
                      <a:lumMod val="75000"/>
                    </a:schemeClr>
                  </a:solidFill>
                  <a:effectLst/>
                  <a:latin typeface="Arial" panose="020B0604020202020204" pitchFamily="34" charset="0"/>
                  <a:cs typeface="Arial" panose="020B0604020202020204" pitchFamily="34" charset="0"/>
                </a:rPr>
                <a:t>Help Desk Coverage</a:t>
              </a:r>
              <a:endParaRPr lang="en-ID" sz="1600" b="1" dirty="0">
                <a:ln w="3175">
                  <a:noFill/>
                </a:ln>
                <a:solidFill>
                  <a:schemeClr val="accent3">
                    <a:lumMod val="75000"/>
                  </a:schemeClr>
                </a:solidFill>
                <a:latin typeface="Arial" panose="020B0604020202020204" pitchFamily="34" charset="0"/>
                <a:cs typeface="Arial" panose="020B0604020202020204" pitchFamily="34" charset="0"/>
              </a:endParaRPr>
            </a:p>
          </p:txBody>
        </p:sp>
      </p:grpSp>
      <p:grpSp>
        <p:nvGrpSpPr>
          <p:cNvPr id="43" name="Group 42">
            <a:extLst>
              <a:ext uri="{FF2B5EF4-FFF2-40B4-BE49-F238E27FC236}">
                <a16:creationId xmlns:a16="http://schemas.microsoft.com/office/drawing/2014/main" id="{1FEFDF8A-9BB9-AEAB-3356-A6F211EBD725}"/>
              </a:ext>
            </a:extLst>
          </p:cNvPr>
          <p:cNvGrpSpPr/>
          <p:nvPr/>
        </p:nvGrpSpPr>
        <p:grpSpPr>
          <a:xfrm>
            <a:off x="9167187" y="4652086"/>
            <a:ext cx="2580214" cy="957002"/>
            <a:chOff x="376118" y="1570092"/>
            <a:chExt cx="2580214" cy="957002"/>
          </a:xfrm>
        </p:grpSpPr>
        <p:sp>
          <p:nvSpPr>
            <p:cNvPr id="44" name="TextBox 43">
              <a:extLst>
                <a:ext uri="{FF2B5EF4-FFF2-40B4-BE49-F238E27FC236}">
                  <a16:creationId xmlns:a16="http://schemas.microsoft.com/office/drawing/2014/main" id="{A85279E6-27F7-C258-9C45-78909814D58A}"/>
                </a:ext>
              </a:extLst>
            </p:cNvPr>
            <p:cNvSpPr txBox="1"/>
            <p:nvPr/>
          </p:nvSpPr>
          <p:spPr>
            <a:xfrm>
              <a:off x="376118" y="1788430"/>
              <a:ext cx="2580214" cy="738664"/>
            </a:xfrm>
            <a:prstGeom prst="rect">
              <a:avLst/>
            </a:prstGeom>
            <a:noFill/>
          </p:spPr>
          <p:txBody>
            <a:bodyPr wrap="square">
              <a:spAutoFit/>
            </a:bodyPr>
            <a:lstStyle/>
            <a:p>
              <a:r>
                <a:rPr lang="en-ID" sz="1400" b="0" i="0" dirty="0">
                  <a:effectLst/>
                  <a:latin typeface="Arial" panose="020B0604020202020204" pitchFamily="34" charset="0"/>
                  <a:cs typeface="Arial" panose="020B0604020202020204" pitchFamily="34" charset="0"/>
                </a:rPr>
                <a:t>Poll workers check in voters faster with a modern, intuitive user-interface</a:t>
              </a:r>
              <a:endParaRPr lang="en-ID" sz="14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CCDE16B2-13B7-9714-1AF9-B6CB3F2BF921}"/>
                </a:ext>
              </a:extLst>
            </p:cNvPr>
            <p:cNvSpPr txBox="1"/>
            <p:nvPr/>
          </p:nvSpPr>
          <p:spPr>
            <a:xfrm>
              <a:off x="376118" y="1570092"/>
              <a:ext cx="2386909" cy="338554"/>
            </a:xfrm>
            <a:prstGeom prst="rect">
              <a:avLst/>
            </a:prstGeom>
            <a:noFill/>
          </p:spPr>
          <p:txBody>
            <a:bodyPr wrap="square">
              <a:spAutoFit/>
            </a:bodyPr>
            <a:lstStyle/>
            <a:p>
              <a:r>
                <a:rPr lang="en-ID" sz="1600" b="1" i="0" dirty="0">
                  <a:solidFill>
                    <a:srgbClr val="00507F"/>
                  </a:solidFill>
                  <a:effectLst/>
                  <a:latin typeface="Arial" panose="020B0604020202020204" pitchFamily="34" charset="0"/>
                  <a:cs typeface="Arial" panose="020B0604020202020204" pitchFamily="34" charset="0"/>
                </a:rPr>
                <a:t>eBook Efficiency</a:t>
              </a:r>
              <a:endParaRPr lang="en-ID" sz="1600" b="1" dirty="0">
                <a:solidFill>
                  <a:srgbClr val="00507F"/>
                </a:solidFill>
                <a:latin typeface="Arial" panose="020B0604020202020204" pitchFamily="34" charset="0"/>
                <a:cs typeface="Arial" panose="020B0604020202020204" pitchFamily="34" charset="0"/>
              </a:endParaRPr>
            </a:p>
          </p:txBody>
        </p:sp>
      </p:grpSp>
      <p:sp>
        <p:nvSpPr>
          <p:cNvPr id="9" name="Freeform: Shape 8">
            <a:extLst>
              <a:ext uri="{FF2B5EF4-FFF2-40B4-BE49-F238E27FC236}">
                <a16:creationId xmlns:a16="http://schemas.microsoft.com/office/drawing/2014/main" id="{8FBAD991-6016-2C16-7A23-030A91C7E3CC}"/>
              </a:ext>
            </a:extLst>
          </p:cNvPr>
          <p:cNvSpPr/>
          <p:nvPr/>
        </p:nvSpPr>
        <p:spPr>
          <a:xfrm>
            <a:off x="6050111" y="1422376"/>
            <a:ext cx="1700331" cy="1904875"/>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latin typeface="Arial" panose="020B0604020202020204"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45662DA6-B658-AF11-32BB-2A9AF631D4A0}"/>
              </a:ext>
            </a:extLst>
          </p:cNvPr>
          <p:cNvSpPr/>
          <p:nvPr/>
        </p:nvSpPr>
        <p:spPr>
          <a:xfrm rot="3600000">
            <a:off x="6490163" y="2611937"/>
            <a:ext cx="1789047" cy="2004264"/>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FFD80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E74FAC09-793E-E686-933F-6BED6AC995F2}"/>
              </a:ext>
            </a:extLst>
          </p:cNvPr>
          <p:cNvSpPr/>
          <p:nvPr/>
        </p:nvSpPr>
        <p:spPr>
          <a:xfrm rot="7200000">
            <a:off x="5720935" y="3669088"/>
            <a:ext cx="1779156" cy="1993184"/>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0050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CEFC2962-BF6B-314D-01F4-CBE2DC628CC0}"/>
              </a:ext>
            </a:extLst>
          </p:cNvPr>
          <p:cNvSpPr/>
          <p:nvPr/>
        </p:nvSpPr>
        <p:spPr>
          <a:xfrm rot="10800000">
            <a:off x="4411498" y="3514157"/>
            <a:ext cx="1789352" cy="2004604"/>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00A89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07E5E806-C841-C865-0CAD-AAFB6AD3601B}"/>
              </a:ext>
            </a:extLst>
          </p:cNvPr>
          <p:cNvSpPr/>
          <p:nvPr/>
        </p:nvSpPr>
        <p:spPr>
          <a:xfrm rot="14400000">
            <a:off x="3912182" y="2289209"/>
            <a:ext cx="1778923" cy="1992922"/>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9B51E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014E563E-4AFF-A826-8510-AB2B9925D0DF}"/>
              </a:ext>
            </a:extLst>
          </p:cNvPr>
          <p:cNvSpPr/>
          <p:nvPr/>
        </p:nvSpPr>
        <p:spPr>
          <a:xfrm rot="18000000">
            <a:off x="4714869" y="1249729"/>
            <a:ext cx="1778923" cy="1992922"/>
          </a:xfrm>
          <a:custGeom>
            <a:avLst/>
            <a:gdLst>
              <a:gd name="connsiteX0" fmla="*/ 96641 w 1532517"/>
              <a:gd name="connsiteY0" fmla="*/ 0 h 1716874"/>
              <a:gd name="connsiteX1" fmla="*/ 1522626 w 1532517"/>
              <a:gd name="connsiteY1" fmla="*/ 758191 h 1716874"/>
              <a:gd name="connsiteX2" fmla="*/ 1532517 w 1532517"/>
              <a:gd name="connsiteY2" fmla="*/ 774471 h 1716874"/>
              <a:gd name="connsiteX3" fmla="*/ 988420 w 1532517"/>
              <a:gd name="connsiteY3" fmla="*/ 1716874 h 1716874"/>
              <a:gd name="connsiteX4" fmla="*/ 0 w 1532517"/>
              <a:gd name="connsiteY4" fmla="*/ 4880 h 1716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517" h="1716874">
                <a:moveTo>
                  <a:pt x="96641" y="0"/>
                </a:moveTo>
                <a:cubicBezTo>
                  <a:pt x="690236" y="0"/>
                  <a:pt x="1213587" y="300753"/>
                  <a:pt x="1522626" y="758191"/>
                </a:cubicBezTo>
                <a:lnTo>
                  <a:pt x="1532517" y="774471"/>
                </a:lnTo>
                <a:lnTo>
                  <a:pt x="988420" y="1716874"/>
                </a:lnTo>
                <a:lnTo>
                  <a:pt x="0" y="4880"/>
                </a:lnTo>
                <a:close/>
              </a:path>
            </a:pathLst>
          </a:cu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latin typeface="Arial" panose="020B0604020202020204" pitchFamily="34" charset="0"/>
              <a:cs typeface="Arial" panose="020B0604020202020204" pitchFamily="34" charset="0"/>
            </a:endParaRPr>
          </a:p>
        </p:txBody>
      </p:sp>
      <p:sp>
        <p:nvSpPr>
          <p:cNvPr id="84" name="Text Placeholder 8">
            <a:extLst>
              <a:ext uri="{FF2B5EF4-FFF2-40B4-BE49-F238E27FC236}">
                <a16:creationId xmlns:a16="http://schemas.microsoft.com/office/drawing/2014/main" id="{E079C132-D768-648D-30FE-F0357E2723A6}"/>
              </a:ext>
            </a:extLst>
          </p:cNvPr>
          <p:cNvSpPr txBox="1">
            <a:spLocks/>
          </p:cNvSpPr>
          <p:nvPr/>
        </p:nvSpPr>
        <p:spPr>
          <a:xfrm>
            <a:off x="388647" y="5829438"/>
            <a:ext cx="11414707" cy="365968"/>
          </a:xfrm>
          <a:prstGeom prst="roundRect">
            <a:avLst/>
          </a:prstGeom>
          <a:noFill/>
          <a:ln w="28575">
            <a:solidFill>
              <a:srgbClr val="005FAF"/>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i="1" dirty="0">
                <a:solidFill>
                  <a:srgbClr val="005FAF"/>
                </a:solidFill>
                <a:effectLst/>
              </a:rPr>
              <a:t>Every check-in, every issue, every voter – we are with you all day to keep your election running</a:t>
            </a:r>
            <a:endParaRPr lang="en-US" sz="1400" b="1" i="1" dirty="0">
              <a:solidFill>
                <a:srgbClr val="005FAF"/>
              </a:solidFill>
            </a:endParaRPr>
          </a:p>
        </p:txBody>
      </p:sp>
      <p:pic>
        <p:nvPicPr>
          <p:cNvPr id="85" name="Picture 2" descr="Bold Systems | Home">
            <a:extLst>
              <a:ext uri="{FF2B5EF4-FFF2-40B4-BE49-F238E27FC236}">
                <a16:creationId xmlns:a16="http://schemas.microsoft.com/office/drawing/2014/main" id="{4B69A854-6625-EDB1-49FB-8E1A92337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054" y="2834524"/>
            <a:ext cx="1585895" cy="1242939"/>
          </a:xfrm>
          <a:prstGeom prst="rect">
            <a:avLst/>
          </a:prstGeom>
          <a:noFill/>
          <a:extLst>
            <a:ext uri="{909E8E84-426E-40DD-AFC4-6F175D3DCCD1}">
              <a14:hiddenFill xmlns:a14="http://schemas.microsoft.com/office/drawing/2010/main">
                <a:solidFill>
                  <a:srgbClr val="FFFFFF"/>
                </a:solidFill>
              </a14:hiddenFill>
            </a:ext>
          </a:extLst>
        </p:spPr>
      </p:pic>
      <p:cxnSp>
        <p:nvCxnSpPr>
          <p:cNvPr id="107" name="Straight Arrow Connector 106">
            <a:extLst>
              <a:ext uri="{FF2B5EF4-FFF2-40B4-BE49-F238E27FC236}">
                <a16:creationId xmlns:a16="http://schemas.microsoft.com/office/drawing/2014/main" id="{9194CCFA-1B05-5A33-940D-8EB925679DE7}"/>
              </a:ext>
            </a:extLst>
          </p:cNvPr>
          <p:cNvCxnSpPr>
            <a:cxnSpLocks/>
          </p:cNvCxnSpPr>
          <p:nvPr/>
        </p:nvCxnSpPr>
        <p:spPr>
          <a:xfrm>
            <a:off x="3493952" y="3455993"/>
            <a:ext cx="582921" cy="0"/>
          </a:xfrm>
          <a:prstGeom prst="straightConnector1">
            <a:avLst/>
          </a:prstGeom>
          <a:ln w="127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1D2CAD58-DEEA-C48B-9DF7-9BA823170F6B}"/>
              </a:ext>
            </a:extLst>
          </p:cNvPr>
          <p:cNvCxnSpPr>
            <a:cxnSpLocks/>
          </p:cNvCxnSpPr>
          <p:nvPr/>
        </p:nvCxnSpPr>
        <p:spPr>
          <a:xfrm>
            <a:off x="8116900" y="3455993"/>
            <a:ext cx="582921" cy="0"/>
          </a:xfrm>
          <a:prstGeom prst="straightConnector1">
            <a:avLst/>
          </a:prstGeom>
          <a:ln w="127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1" name="Connector: Elbow 110">
            <a:extLst>
              <a:ext uri="{FF2B5EF4-FFF2-40B4-BE49-F238E27FC236}">
                <a16:creationId xmlns:a16="http://schemas.microsoft.com/office/drawing/2014/main" id="{AD1C70EC-2DB3-7634-7D6C-3301E4FD40B6}"/>
              </a:ext>
            </a:extLst>
          </p:cNvPr>
          <p:cNvCxnSpPr>
            <a:stCxn id="18" idx="3"/>
            <a:endCxn id="20" idx="3"/>
          </p:cNvCxnSpPr>
          <p:nvPr/>
        </p:nvCxnSpPr>
        <p:spPr>
          <a:xfrm>
            <a:off x="3238500" y="2122497"/>
            <a:ext cx="12700" cy="3072187"/>
          </a:xfrm>
          <a:prstGeom prst="bentConnector3">
            <a:avLst>
              <a:gd name="adj1" fmla="val 1800000"/>
            </a:avLst>
          </a:prstGeom>
          <a:ln w="127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4" name="Connector: Elbow 113">
            <a:extLst>
              <a:ext uri="{FF2B5EF4-FFF2-40B4-BE49-F238E27FC236}">
                <a16:creationId xmlns:a16="http://schemas.microsoft.com/office/drawing/2014/main" id="{769FAE95-72D7-3907-80BF-6AA7B5EB1981}"/>
              </a:ext>
            </a:extLst>
          </p:cNvPr>
          <p:cNvCxnSpPr>
            <a:cxnSpLocks/>
            <a:stCxn id="15" idx="1"/>
            <a:endCxn id="17" idx="1"/>
          </p:cNvCxnSpPr>
          <p:nvPr/>
        </p:nvCxnSpPr>
        <p:spPr>
          <a:xfrm rot="10800000" flipV="1">
            <a:off x="8953500" y="2122496"/>
            <a:ext cx="12700" cy="3072187"/>
          </a:xfrm>
          <a:prstGeom prst="bentConnector3">
            <a:avLst>
              <a:gd name="adj1" fmla="val 1800000"/>
            </a:avLst>
          </a:prstGeom>
          <a:ln w="127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pic>
        <p:nvPicPr>
          <p:cNvPr id="129" name="Graphic 128" descr="Hero Male outline">
            <a:extLst>
              <a:ext uri="{FF2B5EF4-FFF2-40B4-BE49-F238E27FC236}">
                <a16:creationId xmlns:a16="http://schemas.microsoft.com/office/drawing/2014/main" id="{E5533F33-DE95-8A5A-5FF0-30CBD02B99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9668" y="3115178"/>
            <a:ext cx="680588" cy="680588"/>
          </a:xfrm>
          <a:prstGeom prst="rect">
            <a:avLst/>
          </a:prstGeom>
        </p:spPr>
      </p:pic>
      <p:pic>
        <p:nvPicPr>
          <p:cNvPr id="131" name="Graphic 130" descr="Work from home house with solid fill">
            <a:extLst>
              <a:ext uri="{FF2B5EF4-FFF2-40B4-BE49-F238E27FC236}">
                <a16:creationId xmlns:a16="http://schemas.microsoft.com/office/drawing/2014/main" id="{4749E351-B1C5-DFB8-EC70-08CC0C07D1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0335" y="4336871"/>
            <a:ext cx="772471" cy="772471"/>
          </a:xfrm>
          <a:prstGeom prst="rect">
            <a:avLst/>
          </a:prstGeom>
        </p:spPr>
      </p:pic>
      <p:pic>
        <p:nvPicPr>
          <p:cNvPr id="133" name="Graphic 132" descr="Tablet with solid fill">
            <a:extLst>
              <a:ext uri="{FF2B5EF4-FFF2-40B4-BE49-F238E27FC236}">
                <a16:creationId xmlns:a16="http://schemas.microsoft.com/office/drawing/2014/main" id="{CDD1CE55-FC3E-66C1-8BB9-3B1F86DF9B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1788" y="4374436"/>
            <a:ext cx="849715" cy="849715"/>
          </a:xfrm>
          <a:prstGeom prst="rect">
            <a:avLst/>
          </a:prstGeom>
        </p:spPr>
      </p:pic>
      <p:pic>
        <p:nvPicPr>
          <p:cNvPr id="135" name="Graphic 134" descr="Call center with solid fill">
            <a:extLst>
              <a:ext uri="{FF2B5EF4-FFF2-40B4-BE49-F238E27FC236}">
                <a16:creationId xmlns:a16="http://schemas.microsoft.com/office/drawing/2014/main" id="{F8B1DDAF-8085-C90F-06A1-7E2C4A6778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9590" y="3069237"/>
            <a:ext cx="772471" cy="772471"/>
          </a:xfrm>
          <a:prstGeom prst="rect">
            <a:avLst/>
          </a:prstGeom>
        </p:spPr>
      </p:pic>
      <p:pic>
        <p:nvPicPr>
          <p:cNvPr id="137" name="Graphic 136" descr="Signal with solid fill">
            <a:extLst>
              <a:ext uri="{FF2B5EF4-FFF2-40B4-BE49-F238E27FC236}">
                <a16:creationId xmlns:a16="http://schemas.microsoft.com/office/drawing/2014/main" id="{F8749383-0173-017A-E350-D3DDA22341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49500" y="1881065"/>
            <a:ext cx="638405" cy="638405"/>
          </a:xfrm>
          <a:prstGeom prst="rect">
            <a:avLst/>
          </a:prstGeom>
        </p:spPr>
      </p:pic>
      <p:pic>
        <p:nvPicPr>
          <p:cNvPr id="139" name="Graphic 138" descr="Wireless with solid fill">
            <a:extLst>
              <a:ext uri="{FF2B5EF4-FFF2-40B4-BE49-F238E27FC236}">
                <a16:creationId xmlns:a16="http://schemas.microsoft.com/office/drawing/2014/main" id="{4023D5FB-3580-135C-3248-DF9F92261A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29380" y="1722706"/>
            <a:ext cx="662648" cy="662648"/>
          </a:xfrm>
          <a:prstGeom prst="rect">
            <a:avLst/>
          </a:prstGeom>
        </p:spPr>
      </p:pic>
    </p:spTree>
    <p:extLst>
      <p:ext uri="{BB962C8B-B14F-4D97-AF65-F5344CB8AC3E}">
        <p14:creationId xmlns:p14="http://schemas.microsoft.com/office/powerpoint/2010/main" val="257788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05E0D-6C70-A86D-E472-EDAD1B2B5319}"/>
              </a:ext>
            </a:extLst>
          </p:cNvPr>
          <p:cNvSpPr>
            <a:spLocks noGrp="1"/>
          </p:cNvSpPr>
          <p:nvPr>
            <p:ph type="sldNum" sz="quarter" idx="4"/>
          </p:nvPr>
        </p:nvSpPr>
        <p:spPr/>
        <p:txBody>
          <a:bodyPr/>
          <a:lstStyle/>
          <a:p>
            <a:fld id="{BE1867B5-C1A1-46CF-9517-8DF7752C1DA6}" type="slidenum">
              <a:rPr lang="en-US" smtClean="0"/>
              <a:pPr/>
              <a:t>6</a:t>
            </a:fld>
            <a:endParaRPr lang="en-US"/>
          </a:p>
        </p:txBody>
      </p:sp>
      <p:sp>
        <p:nvSpPr>
          <p:cNvPr id="3" name="Text Placeholder 2">
            <a:extLst>
              <a:ext uri="{FF2B5EF4-FFF2-40B4-BE49-F238E27FC236}">
                <a16:creationId xmlns:a16="http://schemas.microsoft.com/office/drawing/2014/main" id="{8B7E11F9-F6C0-6912-223D-AFD72F70312F}"/>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0109BD3-B3AC-6E87-4304-2E489DD55097}"/>
              </a:ext>
            </a:extLst>
          </p:cNvPr>
          <p:cNvSpPr>
            <a:spLocks noGrp="1"/>
          </p:cNvSpPr>
          <p:nvPr>
            <p:ph type="body" sz="quarter" idx="11"/>
          </p:nvPr>
        </p:nvSpPr>
        <p:spPr/>
        <p:txBody>
          <a:bodyPr/>
          <a:lstStyle/>
          <a:p>
            <a:r>
              <a:rPr lang="en-US" dirty="0"/>
              <a:t>Beyond the Ballot: Close Your Election With Confidence</a:t>
            </a:r>
          </a:p>
        </p:txBody>
      </p:sp>
      <p:sp>
        <p:nvSpPr>
          <p:cNvPr id="5" name="Text Placeholder 4">
            <a:extLst>
              <a:ext uri="{FF2B5EF4-FFF2-40B4-BE49-F238E27FC236}">
                <a16:creationId xmlns:a16="http://schemas.microsoft.com/office/drawing/2014/main" id="{F4923443-5F37-E302-15FC-29C4F31ACE27}"/>
              </a:ext>
            </a:extLst>
          </p:cNvPr>
          <p:cNvSpPr>
            <a:spLocks noGrp="1"/>
          </p:cNvSpPr>
          <p:nvPr>
            <p:ph type="body" sz="quarter" idx="12"/>
          </p:nvPr>
        </p:nvSpPr>
        <p:spPr/>
        <p:txBody>
          <a:bodyPr/>
          <a:lstStyle/>
          <a:p>
            <a:r>
              <a:rPr lang="en-US" dirty="0"/>
              <a:t>From reconciliation to readiness, Bold helps you finish strong and plan ahead for the next election</a:t>
            </a:r>
          </a:p>
        </p:txBody>
      </p:sp>
      <p:sp>
        <p:nvSpPr>
          <p:cNvPr id="15" name="Rounded Rectangle 67">
            <a:extLst>
              <a:ext uri="{FF2B5EF4-FFF2-40B4-BE49-F238E27FC236}">
                <a16:creationId xmlns:a16="http://schemas.microsoft.com/office/drawing/2014/main" id="{0CABA966-DF06-1900-51D7-42686B545DEA}"/>
              </a:ext>
            </a:extLst>
          </p:cNvPr>
          <p:cNvSpPr/>
          <p:nvPr/>
        </p:nvSpPr>
        <p:spPr>
          <a:xfrm>
            <a:off x="7063345" y="1500220"/>
            <a:ext cx="4747655" cy="378780"/>
          </a:xfrm>
          <a:prstGeom prst="roundRect">
            <a:avLst>
              <a:gd name="adj" fmla="val 50000"/>
            </a:avLst>
          </a:prstGeom>
          <a:gradFill flip="none" rotWithShape="1">
            <a:gsLst>
              <a:gs pos="2000">
                <a:srgbClr val="2E7FF5"/>
              </a:gs>
              <a:gs pos="31000">
                <a:srgbClr val="005FAF"/>
              </a:gs>
              <a:gs pos="100000">
                <a:srgbClr val="00A896"/>
              </a:gs>
            </a:gsLst>
            <a:lin ang="13500000" scaled="1"/>
            <a:tileRect/>
          </a:gra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solidFill>
                <a:schemeClr val="tx1"/>
              </a:solidFill>
              <a:latin typeface="Arial" panose="020B0604020202020204" pitchFamily="34" charset="0"/>
              <a:cs typeface="Arial" panose="020B0604020202020204" pitchFamily="34" charset="0"/>
            </a:endParaRPr>
          </a:p>
        </p:txBody>
      </p:sp>
      <p:sp>
        <p:nvSpPr>
          <p:cNvPr id="16" name="Freeform 11">
            <a:extLst>
              <a:ext uri="{FF2B5EF4-FFF2-40B4-BE49-F238E27FC236}">
                <a16:creationId xmlns:a16="http://schemas.microsoft.com/office/drawing/2014/main" id="{4765457F-EF77-6891-C666-8CAFC95F274B}"/>
              </a:ext>
            </a:extLst>
          </p:cNvPr>
          <p:cNvSpPr>
            <a:spLocks/>
          </p:cNvSpPr>
          <p:nvPr/>
        </p:nvSpPr>
        <p:spPr bwMode="auto">
          <a:xfrm>
            <a:off x="5551710" y="3572779"/>
            <a:ext cx="2124297" cy="2127901"/>
          </a:xfrm>
          <a:custGeom>
            <a:avLst/>
            <a:gdLst>
              <a:gd name="T0" fmla="*/ 747 w 747"/>
              <a:gd name="T1" fmla="*/ 416 h 748"/>
              <a:gd name="T2" fmla="*/ 747 w 747"/>
              <a:gd name="T3" fmla="*/ 331 h 748"/>
              <a:gd name="T4" fmla="*/ 656 w 747"/>
              <a:gd name="T5" fmla="*/ 315 h 748"/>
              <a:gd name="T6" fmla="*/ 615 w 747"/>
              <a:gd name="T7" fmla="*/ 215 h 748"/>
              <a:gd name="T8" fmla="*/ 668 w 747"/>
              <a:gd name="T9" fmla="*/ 140 h 748"/>
              <a:gd name="T10" fmla="*/ 608 w 747"/>
              <a:gd name="T11" fmla="*/ 79 h 748"/>
              <a:gd name="T12" fmla="*/ 532 w 747"/>
              <a:gd name="T13" fmla="*/ 132 h 748"/>
              <a:gd name="T14" fmla="*/ 432 w 747"/>
              <a:gd name="T15" fmla="*/ 91 h 748"/>
              <a:gd name="T16" fmla="*/ 416 w 747"/>
              <a:gd name="T17" fmla="*/ 0 h 748"/>
              <a:gd name="T18" fmla="*/ 331 w 747"/>
              <a:gd name="T19" fmla="*/ 0 h 748"/>
              <a:gd name="T20" fmla="*/ 315 w 747"/>
              <a:gd name="T21" fmla="*/ 91 h 748"/>
              <a:gd name="T22" fmla="*/ 215 w 747"/>
              <a:gd name="T23" fmla="*/ 132 h 748"/>
              <a:gd name="T24" fmla="*/ 139 w 747"/>
              <a:gd name="T25" fmla="*/ 79 h 748"/>
              <a:gd name="T26" fmla="*/ 79 w 747"/>
              <a:gd name="T27" fmla="*/ 140 h 748"/>
              <a:gd name="T28" fmla="*/ 132 w 747"/>
              <a:gd name="T29" fmla="*/ 215 h 748"/>
              <a:gd name="T30" fmla="*/ 91 w 747"/>
              <a:gd name="T31" fmla="*/ 315 h 748"/>
              <a:gd name="T32" fmla="*/ 0 w 747"/>
              <a:gd name="T33" fmla="*/ 331 h 748"/>
              <a:gd name="T34" fmla="*/ 0 w 747"/>
              <a:gd name="T35" fmla="*/ 416 h 748"/>
              <a:gd name="T36" fmla="*/ 91 w 747"/>
              <a:gd name="T37" fmla="*/ 433 h 748"/>
              <a:gd name="T38" fmla="*/ 132 w 747"/>
              <a:gd name="T39" fmla="*/ 532 h 748"/>
              <a:gd name="T40" fmla="*/ 79 w 747"/>
              <a:gd name="T41" fmla="*/ 608 h 748"/>
              <a:gd name="T42" fmla="*/ 139 w 747"/>
              <a:gd name="T43" fmla="*/ 668 h 748"/>
              <a:gd name="T44" fmla="*/ 215 w 747"/>
              <a:gd name="T45" fmla="*/ 615 h 748"/>
              <a:gd name="T46" fmla="*/ 315 w 747"/>
              <a:gd name="T47" fmla="*/ 657 h 748"/>
              <a:gd name="T48" fmla="*/ 331 w 747"/>
              <a:gd name="T49" fmla="*/ 748 h 748"/>
              <a:gd name="T50" fmla="*/ 416 w 747"/>
              <a:gd name="T51" fmla="*/ 748 h 748"/>
              <a:gd name="T52" fmla="*/ 432 w 747"/>
              <a:gd name="T53" fmla="*/ 657 h 748"/>
              <a:gd name="T54" fmla="*/ 532 w 747"/>
              <a:gd name="T55" fmla="*/ 615 h 748"/>
              <a:gd name="T56" fmla="*/ 608 w 747"/>
              <a:gd name="T57" fmla="*/ 668 h 748"/>
              <a:gd name="T58" fmla="*/ 668 w 747"/>
              <a:gd name="T59" fmla="*/ 608 h 748"/>
              <a:gd name="T60" fmla="*/ 615 w 747"/>
              <a:gd name="T61" fmla="*/ 532 h 748"/>
              <a:gd name="T62" fmla="*/ 656 w 747"/>
              <a:gd name="T63" fmla="*/ 433 h 748"/>
              <a:gd name="T64" fmla="*/ 747 w 747"/>
              <a:gd name="T65" fmla="*/ 416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7" h="748">
                <a:moveTo>
                  <a:pt x="747" y="416"/>
                </a:moveTo>
                <a:cubicBezTo>
                  <a:pt x="747" y="331"/>
                  <a:pt x="747" y="331"/>
                  <a:pt x="747" y="331"/>
                </a:cubicBezTo>
                <a:cubicBezTo>
                  <a:pt x="656" y="315"/>
                  <a:pt x="656" y="315"/>
                  <a:pt x="656" y="315"/>
                </a:cubicBezTo>
                <a:cubicBezTo>
                  <a:pt x="649" y="279"/>
                  <a:pt x="635" y="245"/>
                  <a:pt x="615" y="215"/>
                </a:cubicBezTo>
                <a:cubicBezTo>
                  <a:pt x="668" y="140"/>
                  <a:pt x="668" y="140"/>
                  <a:pt x="668" y="140"/>
                </a:cubicBezTo>
                <a:cubicBezTo>
                  <a:pt x="608" y="79"/>
                  <a:pt x="608" y="79"/>
                  <a:pt x="608" y="79"/>
                </a:cubicBezTo>
                <a:cubicBezTo>
                  <a:pt x="532" y="132"/>
                  <a:pt x="532" y="132"/>
                  <a:pt x="532" y="132"/>
                </a:cubicBezTo>
                <a:cubicBezTo>
                  <a:pt x="502" y="113"/>
                  <a:pt x="468" y="98"/>
                  <a:pt x="432" y="91"/>
                </a:cubicBezTo>
                <a:cubicBezTo>
                  <a:pt x="416" y="0"/>
                  <a:pt x="416" y="0"/>
                  <a:pt x="416" y="0"/>
                </a:cubicBezTo>
                <a:cubicBezTo>
                  <a:pt x="331" y="0"/>
                  <a:pt x="331" y="0"/>
                  <a:pt x="331" y="0"/>
                </a:cubicBezTo>
                <a:cubicBezTo>
                  <a:pt x="315" y="91"/>
                  <a:pt x="315" y="91"/>
                  <a:pt x="315" y="91"/>
                </a:cubicBezTo>
                <a:cubicBezTo>
                  <a:pt x="279" y="98"/>
                  <a:pt x="245" y="113"/>
                  <a:pt x="215" y="132"/>
                </a:cubicBezTo>
                <a:cubicBezTo>
                  <a:pt x="139" y="79"/>
                  <a:pt x="139" y="79"/>
                  <a:pt x="139" y="79"/>
                </a:cubicBezTo>
                <a:cubicBezTo>
                  <a:pt x="79" y="140"/>
                  <a:pt x="79" y="140"/>
                  <a:pt x="79" y="140"/>
                </a:cubicBezTo>
                <a:cubicBezTo>
                  <a:pt x="132" y="215"/>
                  <a:pt x="132" y="215"/>
                  <a:pt x="132" y="215"/>
                </a:cubicBezTo>
                <a:cubicBezTo>
                  <a:pt x="112" y="245"/>
                  <a:pt x="98" y="279"/>
                  <a:pt x="91" y="315"/>
                </a:cubicBezTo>
                <a:cubicBezTo>
                  <a:pt x="0" y="331"/>
                  <a:pt x="0" y="331"/>
                  <a:pt x="0" y="331"/>
                </a:cubicBezTo>
                <a:cubicBezTo>
                  <a:pt x="0" y="416"/>
                  <a:pt x="0" y="416"/>
                  <a:pt x="0" y="416"/>
                </a:cubicBezTo>
                <a:cubicBezTo>
                  <a:pt x="91" y="433"/>
                  <a:pt x="91" y="433"/>
                  <a:pt x="91" y="433"/>
                </a:cubicBezTo>
                <a:cubicBezTo>
                  <a:pt x="98" y="469"/>
                  <a:pt x="112" y="502"/>
                  <a:pt x="132" y="532"/>
                </a:cubicBezTo>
                <a:cubicBezTo>
                  <a:pt x="79" y="608"/>
                  <a:pt x="79" y="608"/>
                  <a:pt x="79" y="608"/>
                </a:cubicBezTo>
                <a:cubicBezTo>
                  <a:pt x="139" y="668"/>
                  <a:pt x="139" y="668"/>
                  <a:pt x="139" y="668"/>
                </a:cubicBezTo>
                <a:cubicBezTo>
                  <a:pt x="215" y="615"/>
                  <a:pt x="215" y="615"/>
                  <a:pt x="215" y="615"/>
                </a:cubicBezTo>
                <a:cubicBezTo>
                  <a:pt x="245" y="635"/>
                  <a:pt x="279" y="649"/>
                  <a:pt x="315" y="657"/>
                </a:cubicBezTo>
                <a:cubicBezTo>
                  <a:pt x="331" y="748"/>
                  <a:pt x="331" y="748"/>
                  <a:pt x="331" y="748"/>
                </a:cubicBezTo>
                <a:cubicBezTo>
                  <a:pt x="416" y="748"/>
                  <a:pt x="416" y="748"/>
                  <a:pt x="416" y="748"/>
                </a:cubicBezTo>
                <a:cubicBezTo>
                  <a:pt x="432" y="657"/>
                  <a:pt x="432" y="657"/>
                  <a:pt x="432" y="657"/>
                </a:cubicBezTo>
                <a:cubicBezTo>
                  <a:pt x="468" y="649"/>
                  <a:pt x="502" y="635"/>
                  <a:pt x="532" y="615"/>
                </a:cubicBezTo>
                <a:cubicBezTo>
                  <a:pt x="608" y="668"/>
                  <a:pt x="608" y="668"/>
                  <a:pt x="608" y="668"/>
                </a:cubicBezTo>
                <a:cubicBezTo>
                  <a:pt x="668" y="608"/>
                  <a:pt x="668" y="608"/>
                  <a:pt x="668" y="608"/>
                </a:cubicBezTo>
                <a:cubicBezTo>
                  <a:pt x="615" y="532"/>
                  <a:pt x="615" y="532"/>
                  <a:pt x="615" y="532"/>
                </a:cubicBezTo>
                <a:cubicBezTo>
                  <a:pt x="635" y="502"/>
                  <a:pt x="649" y="469"/>
                  <a:pt x="656" y="433"/>
                </a:cubicBezTo>
                <a:lnTo>
                  <a:pt x="747" y="416"/>
                </a:lnTo>
                <a:close/>
              </a:path>
            </a:pathLst>
          </a:custGeom>
          <a:gradFill>
            <a:gsLst>
              <a:gs pos="42000">
                <a:srgbClr val="00507F"/>
              </a:gs>
              <a:gs pos="11000">
                <a:srgbClr val="2E7FF5"/>
              </a:gs>
              <a:gs pos="74000">
                <a:srgbClr val="00A896"/>
              </a:gs>
            </a:gsLst>
            <a:lin ang="135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7" name="Freeform 12">
            <a:extLst>
              <a:ext uri="{FF2B5EF4-FFF2-40B4-BE49-F238E27FC236}">
                <a16:creationId xmlns:a16="http://schemas.microsoft.com/office/drawing/2014/main" id="{1E27A279-3C29-DD4A-8F1D-8E6402FA018D}"/>
              </a:ext>
            </a:extLst>
          </p:cNvPr>
          <p:cNvSpPr>
            <a:spLocks/>
          </p:cNvSpPr>
          <p:nvPr/>
        </p:nvSpPr>
        <p:spPr bwMode="auto">
          <a:xfrm>
            <a:off x="4493166" y="3229142"/>
            <a:ext cx="1296446" cy="1393769"/>
          </a:xfrm>
          <a:custGeom>
            <a:avLst/>
            <a:gdLst>
              <a:gd name="T0" fmla="*/ 330 w 456"/>
              <a:gd name="T1" fmla="*/ 367 h 490"/>
              <a:gd name="T2" fmla="*/ 418 w 456"/>
              <a:gd name="T3" fmla="*/ 404 h 490"/>
              <a:gd name="T4" fmla="*/ 456 w 456"/>
              <a:gd name="T5" fmla="*/ 343 h 490"/>
              <a:gd name="T6" fmla="*/ 385 w 456"/>
              <a:gd name="T7" fmla="*/ 283 h 490"/>
              <a:gd name="T8" fmla="*/ 390 w 456"/>
              <a:gd name="T9" fmla="*/ 241 h 490"/>
              <a:gd name="T10" fmla="*/ 385 w 456"/>
              <a:gd name="T11" fmla="*/ 203 h 490"/>
              <a:gd name="T12" fmla="*/ 454 w 456"/>
              <a:gd name="T13" fmla="*/ 142 h 490"/>
              <a:gd name="T14" fmla="*/ 415 w 456"/>
              <a:gd name="T15" fmla="*/ 82 h 490"/>
              <a:gd name="T16" fmla="*/ 333 w 456"/>
              <a:gd name="T17" fmla="*/ 118 h 490"/>
              <a:gd name="T18" fmla="*/ 277 w 456"/>
              <a:gd name="T19" fmla="*/ 87 h 490"/>
              <a:gd name="T20" fmla="*/ 264 w 456"/>
              <a:gd name="T21" fmla="*/ 0 h 490"/>
              <a:gd name="T22" fmla="*/ 192 w 456"/>
              <a:gd name="T23" fmla="*/ 0 h 490"/>
              <a:gd name="T24" fmla="*/ 179 w 456"/>
              <a:gd name="T25" fmla="*/ 87 h 490"/>
              <a:gd name="T26" fmla="*/ 119 w 456"/>
              <a:gd name="T27" fmla="*/ 121 h 490"/>
              <a:gd name="T28" fmla="*/ 37 w 456"/>
              <a:gd name="T29" fmla="*/ 86 h 490"/>
              <a:gd name="T30" fmla="*/ 0 w 456"/>
              <a:gd name="T31" fmla="*/ 147 h 490"/>
              <a:gd name="T32" fmla="*/ 69 w 456"/>
              <a:gd name="T33" fmla="*/ 206 h 490"/>
              <a:gd name="T34" fmla="*/ 65 w 456"/>
              <a:gd name="T35" fmla="*/ 241 h 490"/>
              <a:gd name="T36" fmla="*/ 72 w 456"/>
              <a:gd name="T37" fmla="*/ 286 h 490"/>
              <a:gd name="T38" fmla="*/ 2 w 456"/>
              <a:gd name="T39" fmla="*/ 348 h 490"/>
              <a:gd name="T40" fmla="*/ 41 w 456"/>
              <a:gd name="T41" fmla="*/ 408 h 490"/>
              <a:gd name="T42" fmla="*/ 128 w 456"/>
              <a:gd name="T43" fmla="*/ 369 h 490"/>
              <a:gd name="T44" fmla="*/ 177 w 456"/>
              <a:gd name="T45" fmla="*/ 396 h 490"/>
              <a:gd name="T46" fmla="*/ 192 w 456"/>
              <a:gd name="T47" fmla="*/ 490 h 490"/>
              <a:gd name="T48" fmla="*/ 264 w 456"/>
              <a:gd name="T49" fmla="*/ 490 h 490"/>
              <a:gd name="T50" fmla="*/ 278 w 456"/>
              <a:gd name="T51" fmla="*/ 396 h 490"/>
              <a:gd name="T52" fmla="*/ 330 w 456"/>
              <a:gd name="T53" fmla="*/ 3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6" h="490">
                <a:moveTo>
                  <a:pt x="330" y="367"/>
                </a:moveTo>
                <a:cubicBezTo>
                  <a:pt x="418" y="404"/>
                  <a:pt x="418" y="404"/>
                  <a:pt x="418" y="404"/>
                </a:cubicBezTo>
                <a:cubicBezTo>
                  <a:pt x="456" y="343"/>
                  <a:pt x="456" y="343"/>
                  <a:pt x="456" y="343"/>
                </a:cubicBezTo>
                <a:cubicBezTo>
                  <a:pt x="385" y="283"/>
                  <a:pt x="385" y="283"/>
                  <a:pt x="385" y="283"/>
                </a:cubicBezTo>
                <a:cubicBezTo>
                  <a:pt x="388" y="270"/>
                  <a:pt x="390" y="256"/>
                  <a:pt x="390" y="241"/>
                </a:cubicBezTo>
                <a:cubicBezTo>
                  <a:pt x="390" y="228"/>
                  <a:pt x="388" y="215"/>
                  <a:pt x="385" y="203"/>
                </a:cubicBezTo>
                <a:cubicBezTo>
                  <a:pt x="454" y="142"/>
                  <a:pt x="454" y="142"/>
                  <a:pt x="454" y="142"/>
                </a:cubicBezTo>
                <a:cubicBezTo>
                  <a:pt x="415" y="82"/>
                  <a:pt x="415" y="82"/>
                  <a:pt x="415" y="82"/>
                </a:cubicBezTo>
                <a:cubicBezTo>
                  <a:pt x="333" y="118"/>
                  <a:pt x="333" y="118"/>
                  <a:pt x="333" y="118"/>
                </a:cubicBezTo>
                <a:cubicBezTo>
                  <a:pt x="317" y="104"/>
                  <a:pt x="298" y="94"/>
                  <a:pt x="277" y="87"/>
                </a:cubicBezTo>
                <a:cubicBezTo>
                  <a:pt x="264" y="0"/>
                  <a:pt x="264" y="0"/>
                  <a:pt x="264" y="0"/>
                </a:cubicBezTo>
                <a:cubicBezTo>
                  <a:pt x="192" y="0"/>
                  <a:pt x="192" y="0"/>
                  <a:pt x="192" y="0"/>
                </a:cubicBezTo>
                <a:cubicBezTo>
                  <a:pt x="179" y="87"/>
                  <a:pt x="179" y="87"/>
                  <a:pt x="179" y="87"/>
                </a:cubicBezTo>
                <a:cubicBezTo>
                  <a:pt x="156" y="94"/>
                  <a:pt x="136" y="106"/>
                  <a:pt x="119" y="121"/>
                </a:cubicBezTo>
                <a:cubicBezTo>
                  <a:pt x="37" y="86"/>
                  <a:pt x="37" y="86"/>
                  <a:pt x="37" y="86"/>
                </a:cubicBezTo>
                <a:cubicBezTo>
                  <a:pt x="0" y="147"/>
                  <a:pt x="0" y="147"/>
                  <a:pt x="0" y="147"/>
                </a:cubicBezTo>
                <a:cubicBezTo>
                  <a:pt x="69" y="206"/>
                  <a:pt x="69" y="206"/>
                  <a:pt x="69" y="206"/>
                </a:cubicBezTo>
                <a:cubicBezTo>
                  <a:pt x="67" y="217"/>
                  <a:pt x="65" y="229"/>
                  <a:pt x="65" y="241"/>
                </a:cubicBezTo>
                <a:cubicBezTo>
                  <a:pt x="65" y="257"/>
                  <a:pt x="68" y="272"/>
                  <a:pt x="72" y="286"/>
                </a:cubicBezTo>
                <a:cubicBezTo>
                  <a:pt x="2" y="348"/>
                  <a:pt x="2" y="348"/>
                  <a:pt x="2" y="348"/>
                </a:cubicBezTo>
                <a:cubicBezTo>
                  <a:pt x="41" y="408"/>
                  <a:pt x="41" y="408"/>
                  <a:pt x="41" y="408"/>
                </a:cubicBezTo>
                <a:cubicBezTo>
                  <a:pt x="128" y="369"/>
                  <a:pt x="128" y="369"/>
                  <a:pt x="128" y="369"/>
                </a:cubicBezTo>
                <a:cubicBezTo>
                  <a:pt x="142" y="381"/>
                  <a:pt x="159" y="390"/>
                  <a:pt x="177" y="396"/>
                </a:cubicBezTo>
                <a:cubicBezTo>
                  <a:pt x="192" y="490"/>
                  <a:pt x="192" y="490"/>
                  <a:pt x="192" y="490"/>
                </a:cubicBezTo>
                <a:cubicBezTo>
                  <a:pt x="264" y="490"/>
                  <a:pt x="264" y="490"/>
                  <a:pt x="264" y="490"/>
                </a:cubicBezTo>
                <a:cubicBezTo>
                  <a:pt x="278" y="396"/>
                  <a:pt x="278" y="396"/>
                  <a:pt x="278" y="396"/>
                </a:cubicBezTo>
                <a:cubicBezTo>
                  <a:pt x="297" y="389"/>
                  <a:pt x="315" y="380"/>
                  <a:pt x="330" y="367"/>
                </a:cubicBezTo>
                <a:close/>
              </a:path>
            </a:pathLst>
          </a:custGeom>
          <a:gradFill>
            <a:gsLst>
              <a:gs pos="0">
                <a:srgbClr val="005FAF"/>
              </a:gs>
              <a:gs pos="50000">
                <a:srgbClr val="00A896"/>
              </a:gs>
              <a:gs pos="100000">
                <a:srgbClr val="FFD807"/>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latin typeface="Arial" panose="020B0604020202020204" pitchFamily="34" charset="0"/>
              <a:cs typeface="Arial" panose="020B0604020202020204" pitchFamily="34" charset="0"/>
            </a:endParaRPr>
          </a:p>
        </p:txBody>
      </p:sp>
      <p:sp>
        <p:nvSpPr>
          <p:cNvPr id="18" name="Freeform 13">
            <a:extLst>
              <a:ext uri="{FF2B5EF4-FFF2-40B4-BE49-F238E27FC236}">
                <a16:creationId xmlns:a16="http://schemas.microsoft.com/office/drawing/2014/main" id="{4225BC7E-8C12-F467-9ECE-33F72852BED2}"/>
              </a:ext>
            </a:extLst>
          </p:cNvPr>
          <p:cNvSpPr>
            <a:spLocks/>
          </p:cNvSpPr>
          <p:nvPr/>
        </p:nvSpPr>
        <p:spPr bwMode="auto">
          <a:xfrm>
            <a:off x="5109548" y="2076880"/>
            <a:ext cx="1414195" cy="1360127"/>
          </a:xfrm>
          <a:custGeom>
            <a:avLst/>
            <a:gdLst>
              <a:gd name="T0" fmla="*/ 99 w 497"/>
              <a:gd name="T1" fmla="*/ 302 h 478"/>
              <a:gd name="T2" fmla="*/ 123 w 497"/>
              <a:gd name="T3" fmla="*/ 340 h 478"/>
              <a:gd name="T4" fmla="*/ 84 w 497"/>
              <a:gd name="T5" fmla="*/ 425 h 478"/>
              <a:gd name="T6" fmla="*/ 144 w 497"/>
              <a:gd name="T7" fmla="*/ 464 h 478"/>
              <a:gd name="T8" fmla="*/ 207 w 497"/>
              <a:gd name="T9" fmla="*/ 393 h 478"/>
              <a:gd name="T10" fmla="*/ 264 w 497"/>
              <a:gd name="T11" fmla="*/ 397 h 478"/>
              <a:gd name="T12" fmla="*/ 315 w 497"/>
              <a:gd name="T13" fmla="*/ 478 h 478"/>
              <a:gd name="T14" fmla="*/ 381 w 497"/>
              <a:gd name="T15" fmla="*/ 449 h 478"/>
              <a:gd name="T16" fmla="*/ 356 w 497"/>
              <a:gd name="T17" fmla="*/ 357 h 478"/>
              <a:gd name="T18" fmla="*/ 392 w 497"/>
              <a:gd name="T19" fmla="*/ 309 h 478"/>
              <a:gd name="T20" fmla="*/ 487 w 497"/>
              <a:gd name="T21" fmla="*/ 307 h 478"/>
              <a:gd name="T22" fmla="*/ 497 w 497"/>
              <a:gd name="T23" fmla="*/ 236 h 478"/>
              <a:gd name="T24" fmla="*/ 407 w 497"/>
              <a:gd name="T25" fmla="*/ 210 h 478"/>
              <a:gd name="T26" fmla="*/ 395 w 497"/>
              <a:gd name="T27" fmla="*/ 170 h 478"/>
              <a:gd name="T28" fmla="*/ 375 w 497"/>
              <a:gd name="T29" fmla="*/ 137 h 478"/>
              <a:gd name="T30" fmla="*/ 413 w 497"/>
              <a:gd name="T31" fmla="*/ 54 h 478"/>
              <a:gd name="T32" fmla="*/ 353 w 497"/>
              <a:gd name="T33" fmla="*/ 14 h 478"/>
              <a:gd name="T34" fmla="*/ 294 w 497"/>
              <a:gd name="T35" fmla="*/ 81 h 478"/>
              <a:gd name="T36" fmla="*/ 229 w 497"/>
              <a:gd name="T37" fmla="*/ 75 h 478"/>
              <a:gd name="T38" fmla="*/ 182 w 497"/>
              <a:gd name="T39" fmla="*/ 0 h 478"/>
              <a:gd name="T40" fmla="*/ 116 w 497"/>
              <a:gd name="T41" fmla="*/ 29 h 478"/>
              <a:gd name="T42" fmla="*/ 139 w 497"/>
              <a:gd name="T43" fmla="*/ 115 h 478"/>
              <a:gd name="T44" fmla="*/ 99 w 497"/>
              <a:gd name="T45" fmla="*/ 170 h 478"/>
              <a:gd name="T46" fmla="*/ 10 w 497"/>
              <a:gd name="T47" fmla="*/ 171 h 478"/>
              <a:gd name="T48" fmla="*/ 0 w 497"/>
              <a:gd name="T49" fmla="*/ 242 h 478"/>
              <a:gd name="T50" fmla="*/ 88 w 497"/>
              <a:gd name="T51" fmla="*/ 268 h 478"/>
              <a:gd name="T52" fmla="*/ 99 w 497"/>
              <a:gd name="T53" fmla="*/ 302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78">
                <a:moveTo>
                  <a:pt x="99" y="302"/>
                </a:moveTo>
                <a:cubicBezTo>
                  <a:pt x="105" y="316"/>
                  <a:pt x="113" y="329"/>
                  <a:pt x="123" y="340"/>
                </a:cubicBezTo>
                <a:cubicBezTo>
                  <a:pt x="84" y="425"/>
                  <a:pt x="84" y="425"/>
                  <a:pt x="84" y="425"/>
                </a:cubicBezTo>
                <a:cubicBezTo>
                  <a:pt x="144" y="464"/>
                  <a:pt x="144" y="464"/>
                  <a:pt x="144" y="464"/>
                </a:cubicBezTo>
                <a:cubicBezTo>
                  <a:pt x="207" y="393"/>
                  <a:pt x="207" y="393"/>
                  <a:pt x="207" y="393"/>
                </a:cubicBezTo>
                <a:cubicBezTo>
                  <a:pt x="225" y="398"/>
                  <a:pt x="244" y="399"/>
                  <a:pt x="264" y="397"/>
                </a:cubicBezTo>
                <a:cubicBezTo>
                  <a:pt x="315" y="478"/>
                  <a:pt x="315" y="478"/>
                  <a:pt x="315" y="478"/>
                </a:cubicBezTo>
                <a:cubicBezTo>
                  <a:pt x="381" y="449"/>
                  <a:pt x="381" y="449"/>
                  <a:pt x="381" y="449"/>
                </a:cubicBezTo>
                <a:cubicBezTo>
                  <a:pt x="356" y="357"/>
                  <a:pt x="356" y="357"/>
                  <a:pt x="356" y="357"/>
                </a:cubicBezTo>
                <a:cubicBezTo>
                  <a:pt x="371" y="343"/>
                  <a:pt x="383" y="327"/>
                  <a:pt x="392" y="309"/>
                </a:cubicBezTo>
                <a:cubicBezTo>
                  <a:pt x="487" y="307"/>
                  <a:pt x="487" y="307"/>
                  <a:pt x="487" y="307"/>
                </a:cubicBezTo>
                <a:cubicBezTo>
                  <a:pt x="497" y="236"/>
                  <a:pt x="497" y="236"/>
                  <a:pt x="497" y="236"/>
                </a:cubicBezTo>
                <a:cubicBezTo>
                  <a:pt x="407" y="210"/>
                  <a:pt x="407" y="210"/>
                  <a:pt x="407" y="210"/>
                </a:cubicBezTo>
                <a:cubicBezTo>
                  <a:pt x="405" y="197"/>
                  <a:pt x="401" y="183"/>
                  <a:pt x="395" y="170"/>
                </a:cubicBezTo>
                <a:cubicBezTo>
                  <a:pt x="390" y="158"/>
                  <a:pt x="383" y="147"/>
                  <a:pt x="375" y="137"/>
                </a:cubicBezTo>
                <a:cubicBezTo>
                  <a:pt x="413" y="54"/>
                  <a:pt x="413" y="54"/>
                  <a:pt x="413" y="54"/>
                </a:cubicBezTo>
                <a:cubicBezTo>
                  <a:pt x="353" y="14"/>
                  <a:pt x="353" y="14"/>
                  <a:pt x="353" y="14"/>
                </a:cubicBezTo>
                <a:cubicBezTo>
                  <a:pt x="294" y="81"/>
                  <a:pt x="294" y="81"/>
                  <a:pt x="294" y="81"/>
                </a:cubicBezTo>
                <a:cubicBezTo>
                  <a:pt x="273" y="74"/>
                  <a:pt x="251" y="72"/>
                  <a:pt x="229" y="75"/>
                </a:cubicBezTo>
                <a:cubicBezTo>
                  <a:pt x="182" y="0"/>
                  <a:pt x="182" y="0"/>
                  <a:pt x="182" y="0"/>
                </a:cubicBezTo>
                <a:cubicBezTo>
                  <a:pt x="116" y="29"/>
                  <a:pt x="116" y="29"/>
                  <a:pt x="116" y="29"/>
                </a:cubicBezTo>
                <a:cubicBezTo>
                  <a:pt x="139" y="115"/>
                  <a:pt x="139" y="115"/>
                  <a:pt x="139" y="115"/>
                </a:cubicBezTo>
                <a:cubicBezTo>
                  <a:pt x="122" y="130"/>
                  <a:pt x="108" y="149"/>
                  <a:pt x="99" y="170"/>
                </a:cubicBezTo>
                <a:cubicBezTo>
                  <a:pt x="10" y="171"/>
                  <a:pt x="10" y="171"/>
                  <a:pt x="10" y="171"/>
                </a:cubicBezTo>
                <a:cubicBezTo>
                  <a:pt x="0" y="242"/>
                  <a:pt x="0" y="242"/>
                  <a:pt x="0" y="242"/>
                </a:cubicBezTo>
                <a:cubicBezTo>
                  <a:pt x="88" y="268"/>
                  <a:pt x="88" y="268"/>
                  <a:pt x="88" y="268"/>
                </a:cubicBezTo>
                <a:cubicBezTo>
                  <a:pt x="90" y="279"/>
                  <a:pt x="94" y="291"/>
                  <a:pt x="99" y="302"/>
                </a:cubicBezTo>
                <a:close/>
              </a:path>
            </a:pathLst>
          </a:custGeom>
          <a:gradFill>
            <a:gsLst>
              <a:gs pos="0">
                <a:srgbClr val="FFD807"/>
              </a:gs>
              <a:gs pos="37000">
                <a:srgbClr val="005FAF"/>
              </a:gs>
              <a:gs pos="100000">
                <a:srgbClr val="00A896"/>
              </a:gs>
            </a:gsLst>
            <a:lin ang="13500000" scaled="1"/>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9" name="Freeform 14">
            <a:extLst>
              <a:ext uri="{FF2B5EF4-FFF2-40B4-BE49-F238E27FC236}">
                <a16:creationId xmlns:a16="http://schemas.microsoft.com/office/drawing/2014/main" id="{82B1024E-4A90-5C20-964E-0458857F9332}"/>
              </a:ext>
            </a:extLst>
          </p:cNvPr>
          <p:cNvSpPr>
            <a:spLocks/>
          </p:cNvSpPr>
          <p:nvPr/>
        </p:nvSpPr>
        <p:spPr bwMode="auto">
          <a:xfrm>
            <a:off x="4208404" y="3023682"/>
            <a:ext cx="632002" cy="688474"/>
          </a:xfrm>
          <a:custGeom>
            <a:avLst/>
            <a:gdLst>
              <a:gd name="T0" fmla="*/ 24 w 222"/>
              <a:gd name="T1" fmla="*/ 242 h 242"/>
              <a:gd name="T2" fmla="*/ 0 w 222"/>
              <a:gd name="T3" fmla="*/ 236 h 242"/>
              <a:gd name="T4" fmla="*/ 214 w 222"/>
              <a:gd name="T5" fmla="*/ 0 h 242"/>
              <a:gd name="T6" fmla="*/ 222 w 222"/>
              <a:gd name="T7" fmla="*/ 22 h 242"/>
              <a:gd name="T8" fmla="*/ 24 w 222"/>
              <a:gd name="T9" fmla="*/ 242 h 242"/>
            </a:gdLst>
            <a:ahLst/>
            <a:cxnLst>
              <a:cxn ang="0">
                <a:pos x="T0" y="T1"/>
              </a:cxn>
              <a:cxn ang="0">
                <a:pos x="T2" y="T3"/>
              </a:cxn>
              <a:cxn ang="0">
                <a:pos x="T4" y="T5"/>
              </a:cxn>
              <a:cxn ang="0">
                <a:pos x="T6" y="T7"/>
              </a:cxn>
              <a:cxn ang="0">
                <a:pos x="T8" y="T9"/>
              </a:cxn>
            </a:cxnLst>
            <a:rect l="0" t="0" r="r" b="b"/>
            <a:pathLst>
              <a:path w="222" h="242">
                <a:moveTo>
                  <a:pt x="24" y="242"/>
                </a:moveTo>
                <a:cubicBezTo>
                  <a:pt x="0" y="236"/>
                  <a:pt x="0" y="236"/>
                  <a:pt x="0" y="236"/>
                </a:cubicBezTo>
                <a:cubicBezTo>
                  <a:pt x="27" y="126"/>
                  <a:pt x="107" y="38"/>
                  <a:pt x="214" y="0"/>
                </a:cubicBezTo>
                <a:cubicBezTo>
                  <a:pt x="222" y="22"/>
                  <a:pt x="222" y="22"/>
                  <a:pt x="222" y="22"/>
                </a:cubicBezTo>
                <a:cubicBezTo>
                  <a:pt x="123" y="58"/>
                  <a:pt x="49" y="140"/>
                  <a:pt x="24" y="242"/>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Freeform 15">
            <a:extLst>
              <a:ext uri="{FF2B5EF4-FFF2-40B4-BE49-F238E27FC236}">
                <a16:creationId xmlns:a16="http://schemas.microsoft.com/office/drawing/2014/main" id="{AF23367F-DD2F-AB61-CABD-C768C933CCE6}"/>
              </a:ext>
            </a:extLst>
          </p:cNvPr>
          <p:cNvSpPr>
            <a:spLocks/>
          </p:cNvSpPr>
          <p:nvPr/>
        </p:nvSpPr>
        <p:spPr bwMode="auto">
          <a:xfrm>
            <a:off x="4171157" y="3666498"/>
            <a:ext cx="153795" cy="148989"/>
          </a:xfrm>
          <a:custGeom>
            <a:avLst/>
            <a:gdLst>
              <a:gd name="T0" fmla="*/ 128 w 128"/>
              <a:gd name="T1" fmla="*/ 24 h 124"/>
              <a:gd name="T2" fmla="*/ 43 w 128"/>
              <a:gd name="T3" fmla="*/ 124 h 124"/>
              <a:gd name="T4" fmla="*/ 0 w 128"/>
              <a:gd name="T5" fmla="*/ 0 h 124"/>
              <a:gd name="T6" fmla="*/ 128 w 128"/>
              <a:gd name="T7" fmla="*/ 24 h 124"/>
            </a:gdLst>
            <a:ahLst/>
            <a:cxnLst>
              <a:cxn ang="0">
                <a:pos x="T0" y="T1"/>
              </a:cxn>
              <a:cxn ang="0">
                <a:pos x="T2" y="T3"/>
              </a:cxn>
              <a:cxn ang="0">
                <a:pos x="T4" y="T5"/>
              </a:cxn>
              <a:cxn ang="0">
                <a:pos x="T6" y="T7"/>
              </a:cxn>
            </a:cxnLst>
            <a:rect l="0" t="0" r="r" b="b"/>
            <a:pathLst>
              <a:path w="128" h="124">
                <a:moveTo>
                  <a:pt x="128" y="24"/>
                </a:moveTo>
                <a:lnTo>
                  <a:pt x="43" y="124"/>
                </a:lnTo>
                <a:lnTo>
                  <a:pt x="0" y="0"/>
                </a:lnTo>
                <a:lnTo>
                  <a:pt x="128" y="24"/>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6C35B972-8A67-65A1-67C2-A2D8BB1D8978}"/>
              </a:ext>
            </a:extLst>
          </p:cNvPr>
          <p:cNvGrpSpPr/>
          <p:nvPr/>
        </p:nvGrpSpPr>
        <p:grpSpPr>
          <a:xfrm rot="3709215">
            <a:off x="7221743" y="4484096"/>
            <a:ext cx="1078970" cy="1075365"/>
            <a:chOff x="6941874" y="3238539"/>
            <a:chExt cx="1078970" cy="1075365"/>
          </a:xfrm>
        </p:grpSpPr>
        <p:sp>
          <p:nvSpPr>
            <p:cNvPr id="22" name="Freeform 16">
              <a:extLst>
                <a:ext uri="{FF2B5EF4-FFF2-40B4-BE49-F238E27FC236}">
                  <a16:creationId xmlns:a16="http://schemas.microsoft.com/office/drawing/2014/main" id="{855EBFAC-3A13-7E6F-4081-6A25DC1B4DE2}"/>
                </a:ext>
              </a:extLst>
            </p:cNvPr>
            <p:cNvSpPr>
              <a:spLocks/>
            </p:cNvSpPr>
            <p:nvPr/>
          </p:nvSpPr>
          <p:spPr bwMode="auto">
            <a:xfrm>
              <a:off x="6941874" y="3238539"/>
              <a:ext cx="1041722" cy="978042"/>
            </a:xfrm>
            <a:custGeom>
              <a:avLst/>
              <a:gdLst>
                <a:gd name="T0" fmla="*/ 343 w 366"/>
                <a:gd name="T1" fmla="*/ 344 h 344"/>
                <a:gd name="T2" fmla="*/ 0 w 366"/>
                <a:gd name="T3" fmla="*/ 24 h 344"/>
                <a:gd name="T4" fmla="*/ 6 w 366"/>
                <a:gd name="T5" fmla="*/ 0 h 344"/>
                <a:gd name="T6" fmla="*/ 366 w 366"/>
                <a:gd name="T7" fmla="*/ 336 h 344"/>
                <a:gd name="T8" fmla="*/ 343 w 366"/>
                <a:gd name="T9" fmla="*/ 344 h 344"/>
              </a:gdLst>
              <a:ahLst/>
              <a:cxnLst>
                <a:cxn ang="0">
                  <a:pos x="T0" y="T1"/>
                </a:cxn>
                <a:cxn ang="0">
                  <a:pos x="T2" y="T3"/>
                </a:cxn>
                <a:cxn ang="0">
                  <a:pos x="T4" y="T5"/>
                </a:cxn>
                <a:cxn ang="0">
                  <a:pos x="T6" y="T7"/>
                </a:cxn>
                <a:cxn ang="0">
                  <a:pos x="T8" y="T9"/>
                </a:cxn>
              </a:cxnLst>
              <a:rect l="0" t="0" r="r" b="b"/>
              <a:pathLst>
                <a:path w="366" h="344">
                  <a:moveTo>
                    <a:pt x="343" y="344"/>
                  </a:moveTo>
                  <a:cubicBezTo>
                    <a:pt x="293" y="185"/>
                    <a:pt x="162" y="63"/>
                    <a:pt x="0" y="24"/>
                  </a:cubicBezTo>
                  <a:cubicBezTo>
                    <a:pt x="6" y="0"/>
                    <a:pt x="6" y="0"/>
                    <a:pt x="6" y="0"/>
                  </a:cubicBezTo>
                  <a:cubicBezTo>
                    <a:pt x="176" y="41"/>
                    <a:pt x="314" y="170"/>
                    <a:pt x="366" y="336"/>
                  </a:cubicBezTo>
                  <a:lnTo>
                    <a:pt x="343" y="344"/>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3" name="Freeform 17">
              <a:extLst>
                <a:ext uri="{FF2B5EF4-FFF2-40B4-BE49-F238E27FC236}">
                  <a16:creationId xmlns:a16="http://schemas.microsoft.com/office/drawing/2014/main" id="{86D7808D-E303-210D-825A-B9FB86A60C8E}"/>
                </a:ext>
              </a:extLst>
            </p:cNvPr>
            <p:cNvSpPr>
              <a:spLocks/>
            </p:cNvSpPr>
            <p:nvPr/>
          </p:nvSpPr>
          <p:spPr bwMode="auto">
            <a:xfrm>
              <a:off x="7869452" y="4162512"/>
              <a:ext cx="151392" cy="151392"/>
            </a:xfrm>
            <a:custGeom>
              <a:avLst/>
              <a:gdLst>
                <a:gd name="T0" fmla="*/ 126 w 126"/>
                <a:gd name="T1" fmla="*/ 0 h 126"/>
                <a:gd name="T2" fmla="*/ 93 w 126"/>
                <a:gd name="T3" fmla="*/ 126 h 126"/>
                <a:gd name="T4" fmla="*/ 0 w 126"/>
                <a:gd name="T5" fmla="*/ 36 h 126"/>
                <a:gd name="T6" fmla="*/ 126 w 126"/>
                <a:gd name="T7" fmla="*/ 0 h 126"/>
              </a:gdLst>
              <a:ahLst/>
              <a:cxnLst>
                <a:cxn ang="0">
                  <a:pos x="T0" y="T1"/>
                </a:cxn>
                <a:cxn ang="0">
                  <a:pos x="T2" y="T3"/>
                </a:cxn>
                <a:cxn ang="0">
                  <a:pos x="T4" y="T5"/>
                </a:cxn>
                <a:cxn ang="0">
                  <a:pos x="T6" y="T7"/>
                </a:cxn>
              </a:cxnLst>
              <a:rect l="0" t="0" r="r" b="b"/>
              <a:pathLst>
                <a:path w="126" h="126">
                  <a:moveTo>
                    <a:pt x="126" y="0"/>
                  </a:moveTo>
                  <a:lnTo>
                    <a:pt x="93" y="126"/>
                  </a:lnTo>
                  <a:lnTo>
                    <a:pt x="0" y="36"/>
                  </a:lnTo>
                  <a:lnTo>
                    <a:pt x="126"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4" name="Freeform 18">
            <a:extLst>
              <a:ext uri="{FF2B5EF4-FFF2-40B4-BE49-F238E27FC236}">
                <a16:creationId xmlns:a16="http://schemas.microsoft.com/office/drawing/2014/main" id="{6142CAA1-0420-6921-7F42-809D07F36FBF}"/>
              </a:ext>
            </a:extLst>
          </p:cNvPr>
          <p:cNvSpPr>
            <a:spLocks/>
          </p:cNvSpPr>
          <p:nvPr/>
        </p:nvSpPr>
        <p:spPr bwMode="auto">
          <a:xfrm>
            <a:off x="4845213" y="1843784"/>
            <a:ext cx="544291" cy="756961"/>
          </a:xfrm>
          <a:custGeom>
            <a:avLst/>
            <a:gdLst>
              <a:gd name="T0" fmla="*/ 24 w 191"/>
              <a:gd name="T1" fmla="*/ 266 h 266"/>
              <a:gd name="T2" fmla="*/ 0 w 191"/>
              <a:gd name="T3" fmla="*/ 263 h 266"/>
              <a:gd name="T4" fmla="*/ 180 w 191"/>
              <a:gd name="T5" fmla="*/ 0 h 266"/>
              <a:gd name="T6" fmla="*/ 191 w 191"/>
              <a:gd name="T7" fmla="*/ 21 h 266"/>
              <a:gd name="T8" fmla="*/ 24 w 191"/>
              <a:gd name="T9" fmla="*/ 266 h 266"/>
            </a:gdLst>
            <a:ahLst/>
            <a:cxnLst>
              <a:cxn ang="0">
                <a:pos x="T0" y="T1"/>
              </a:cxn>
              <a:cxn ang="0">
                <a:pos x="T2" y="T3"/>
              </a:cxn>
              <a:cxn ang="0">
                <a:pos x="T4" y="T5"/>
              </a:cxn>
              <a:cxn ang="0">
                <a:pos x="T6" y="T7"/>
              </a:cxn>
              <a:cxn ang="0">
                <a:pos x="T8" y="T9"/>
              </a:cxn>
            </a:cxnLst>
            <a:rect l="0" t="0" r="r" b="b"/>
            <a:pathLst>
              <a:path w="191" h="266">
                <a:moveTo>
                  <a:pt x="24" y="266"/>
                </a:moveTo>
                <a:cubicBezTo>
                  <a:pt x="0" y="263"/>
                  <a:pt x="0" y="263"/>
                  <a:pt x="0" y="263"/>
                </a:cubicBezTo>
                <a:cubicBezTo>
                  <a:pt x="12" y="151"/>
                  <a:pt x="79" y="52"/>
                  <a:pt x="180" y="0"/>
                </a:cubicBezTo>
                <a:cubicBezTo>
                  <a:pt x="191" y="21"/>
                  <a:pt x="191" y="21"/>
                  <a:pt x="191" y="21"/>
                </a:cubicBezTo>
                <a:cubicBezTo>
                  <a:pt x="98" y="70"/>
                  <a:pt x="35" y="161"/>
                  <a:pt x="24" y="26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5" name="Freeform 19">
            <a:extLst>
              <a:ext uri="{FF2B5EF4-FFF2-40B4-BE49-F238E27FC236}">
                <a16:creationId xmlns:a16="http://schemas.microsoft.com/office/drawing/2014/main" id="{8752587C-B187-0886-83D9-9901D8F00F8F}"/>
              </a:ext>
            </a:extLst>
          </p:cNvPr>
          <p:cNvSpPr>
            <a:spLocks/>
          </p:cNvSpPr>
          <p:nvPr/>
        </p:nvSpPr>
        <p:spPr bwMode="auto">
          <a:xfrm>
            <a:off x="5321017" y="1812544"/>
            <a:ext cx="156198" cy="141780"/>
          </a:xfrm>
          <a:custGeom>
            <a:avLst/>
            <a:gdLst>
              <a:gd name="T0" fmla="*/ 0 w 130"/>
              <a:gd name="T1" fmla="*/ 0 h 118"/>
              <a:gd name="T2" fmla="*/ 130 w 130"/>
              <a:gd name="T3" fmla="*/ 14 h 118"/>
              <a:gd name="T4" fmla="*/ 54 w 130"/>
              <a:gd name="T5" fmla="*/ 118 h 118"/>
              <a:gd name="T6" fmla="*/ 0 w 130"/>
              <a:gd name="T7" fmla="*/ 0 h 118"/>
            </a:gdLst>
            <a:ahLst/>
            <a:cxnLst>
              <a:cxn ang="0">
                <a:pos x="T0" y="T1"/>
              </a:cxn>
              <a:cxn ang="0">
                <a:pos x="T2" y="T3"/>
              </a:cxn>
              <a:cxn ang="0">
                <a:pos x="T4" y="T5"/>
              </a:cxn>
              <a:cxn ang="0">
                <a:pos x="T6" y="T7"/>
              </a:cxn>
            </a:cxnLst>
            <a:rect l="0" t="0" r="r" b="b"/>
            <a:pathLst>
              <a:path w="130" h="118">
                <a:moveTo>
                  <a:pt x="0" y="0"/>
                </a:moveTo>
                <a:lnTo>
                  <a:pt x="130" y="14"/>
                </a:lnTo>
                <a:lnTo>
                  <a:pt x="54" y="118"/>
                </a:lnTo>
                <a:lnTo>
                  <a:pt x="0"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EEDB0BE2-03E2-E974-7022-CDAA62D32C73}"/>
              </a:ext>
            </a:extLst>
          </p:cNvPr>
          <p:cNvCxnSpPr/>
          <p:nvPr/>
        </p:nvCxnSpPr>
        <p:spPr>
          <a:xfrm flipH="1">
            <a:off x="4474504" y="4453539"/>
            <a:ext cx="347240" cy="347240"/>
          </a:xfrm>
          <a:prstGeom prst="line">
            <a:avLst/>
          </a:prstGeom>
          <a:ln w="9525">
            <a:solidFill>
              <a:srgbClr val="0562B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B16F10-D64F-6AF0-90DF-4C431F2D3780}"/>
              </a:ext>
            </a:extLst>
          </p:cNvPr>
          <p:cNvCxnSpPr/>
          <p:nvPr/>
        </p:nvCxnSpPr>
        <p:spPr>
          <a:xfrm flipH="1">
            <a:off x="3933198" y="4800779"/>
            <a:ext cx="541306" cy="0"/>
          </a:xfrm>
          <a:prstGeom prst="line">
            <a:avLst/>
          </a:prstGeom>
          <a:ln w="9525">
            <a:solidFill>
              <a:srgbClr val="0562B0"/>
            </a:solidFill>
            <a:tailEnd type="oval" w="sm"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8B158EA-7678-5F4B-F898-A8A9912BFA4C}"/>
              </a:ext>
            </a:extLst>
          </p:cNvPr>
          <p:cNvCxnSpPr/>
          <p:nvPr/>
        </p:nvCxnSpPr>
        <p:spPr>
          <a:xfrm>
            <a:off x="7573020" y="3967301"/>
            <a:ext cx="609927" cy="0"/>
          </a:xfrm>
          <a:prstGeom prst="line">
            <a:avLst/>
          </a:prstGeom>
          <a:ln w="9525">
            <a:solidFill>
              <a:srgbClr val="00A896"/>
            </a:solidFill>
            <a:tailEnd type="oval" w="sm"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B91EC8-83C4-B5C9-EDAC-6D8797A03B34}"/>
              </a:ext>
            </a:extLst>
          </p:cNvPr>
          <p:cNvCxnSpPr/>
          <p:nvPr/>
        </p:nvCxnSpPr>
        <p:spPr>
          <a:xfrm flipH="1">
            <a:off x="3933198" y="2756943"/>
            <a:ext cx="1002610" cy="0"/>
          </a:xfrm>
          <a:prstGeom prst="line">
            <a:avLst/>
          </a:prstGeom>
          <a:ln w="9525">
            <a:solidFill>
              <a:srgbClr val="2E7FF5"/>
            </a:solidFill>
            <a:tailEnd type="oval" w="sm"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DAAEAC3-0418-C1F6-0581-0A4EB7CC343D}"/>
              </a:ext>
            </a:extLst>
          </p:cNvPr>
          <p:cNvSpPr txBox="1"/>
          <p:nvPr/>
        </p:nvSpPr>
        <p:spPr>
          <a:xfrm>
            <a:off x="609600" y="2321115"/>
            <a:ext cx="3101375" cy="246221"/>
          </a:xfrm>
          <a:prstGeom prst="rect">
            <a:avLst/>
          </a:prstGeom>
          <a:noFill/>
        </p:spPr>
        <p:txBody>
          <a:bodyPr wrap="square" lIns="0" tIns="0" rIns="0" bIns="0" rtlCol="0">
            <a:spAutoFit/>
          </a:bodyPr>
          <a:lstStyle/>
          <a:p>
            <a:pPr algn="r"/>
            <a:r>
              <a:rPr lang="en-US" sz="1600" b="1" dirty="0">
                <a:solidFill>
                  <a:srgbClr val="2E7FF5"/>
                </a:solidFill>
                <a:latin typeface="Arial" panose="020B0604020202020204" pitchFamily="34" charset="0"/>
                <a:cs typeface="Arial" panose="020B0604020202020204" pitchFamily="34" charset="0"/>
              </a:rPr>
              <a:t>Reconciliation &amp; Compliance</a:t>
            </a:r>
          </a:p>
        </p:txBody>
      </p:sp>
      <p:sp>
        <p:nvSpPr>
          <p:cNvPr id="48" name="TextBox 47">
            <a:extLst>
              <a:ext uri="{FF2B5EF4-FFF2-40B4-BE49-F238E27FC236}">
                <a16:creationId xmlns:a16="http://schemas.microsoft.com/office/drawing/2014/main" id="{C30F701E-0532-64D3-079E-82B62DD5ED5E}"/>
              </a:ext>
            </a:extLst>
          </p:cNvPr>
          <p:cNvSpPr txBox="1"/>
          <p:nvPr/>
        </p:nvSpPr>
        <p:spPr>
          <a:xfrm>
            <a:off x="956078" y="2605248"/>
            <a:ext cx="2754895" cy="586443"/>
          </a:xfrm>
          <a:prstGeom prst="rect">
            <a:avLst/>
          </a:prstGeom>
          <a:noFill/>
        </p:spPr>
        <p:txBody>
          <a:bodyPr wrap="square" lIns="0" tIns="0" rIns="0" bIns="0" rtlCol="0">
            <a:noAutofit/>
          </a:bodyPr>
          <a:lstStyle/>
          <a:p>
            <a:pPr algn="r">
              <a:lnSpc>
                <a:spcPts val="1500"/>
              </a:lnSpc>
            </a:pPr>
            <a:r>
              <a:rPr lang="en-US" sz="1400" dirty="0">
                <a:latin typeface="Arial" panose="020B0604020202020204" pitchFamily="34" charset="0"/>
                <a:cs typeface="Arial" panose="020B0604020202020204" pitchFamily="34" charset="0"/>
              </a:rPr>
              <a:t>Ensure accuracy and transparency with instant reporting, poll list reconciliation, and audit-ready digital records</a:t>
            </a:r>
          </a:p>
        </p:txBody>
      </p:sp>
      <p:grpSp>
        <p:nvGrpSpPr>
          <p:cNvPr id="49" name="Group 48">
            <a:extLst>
              <a:ext uri="{FF2B5EF4-FFF2-40B4-BE49-F238E27FC236}">
                <a16:creationId xmlns:a16="http://schemas.microsoft.com/office/drawing/2014/main" id="{6A247FE3-08EF-3C36-D923-6B33E7FE89A4}"/>
              </a:ext>
            </a:extLst>
          </p:cNvPr>
          <p:cNvGrpSpPr/>
          <p:nvPr/>
        </p:nvGrpSpPr>
        <p:grpSpPr>
          <a:xfrm>
            <a:off x="381000" y="4363740"/>
            <a:ext cx="3329975" cy="870576"/>
            <a:chOff x="87504" y="1952455"/>
            <a:chExt cx="4558310" cy="870576"/>
          </a:xfrm>
        </p:grpSpPr>
        <p:sp>
          <p:nvSpPr>
            <p:cNvPr id="50" name="TextBox 49">
              <a:extLst>
                <a:ext uri="{FF2B5EF4-FFF2-40B4-BE49-F238E27FC236}">
                  <a16:creationId xmlns:a16="http://schemas.microsoft.com/office/drawing/2014/main" id="{4326C97F-C6B7-B3E0-0388-D07295A88745}"/>
                </a:ext>
              </a:extLst>
            </p:cNvPr>
            <p:cNvSpPr txBox="1"/>
            <p:nvPr/>
          </p:nvSpPr>
          <p:spPr>
            <a:xfrm>
              <a:off x="87504" y="1952455"/>
              <a:ext cx="4558310" cy="246221"/>
            </a:xfrm>
            <a:prstGeom prst="rect">
              <a:avLst/>
            </a:prstGeom>
            <a:noFill/>
          </p:spPr>
          <p:txBody>
            <a:bodyPr wrap="square" lIns="0" tIns="0" rIns="0" bIns="0" rtlCol="0">
              <a:spAutoFit/>
            </a:bodyPr>
            <a:lstStyle/>
            <a:p>
              <a:pPr algn="r"/>
              <a:r>
                <a:rPr lang="en-US" sz="1600" b="1" dirty="0">
                  <a:solidFill>
                    <a:srgbClr val="005FAF"/>
                  </a:solidFill>
                  <a:latin typeface="Arial" panose="020B0604020202020204" pitchFamily="34" charset="0"/>
                  <a:cs typeface="Arial" panose="020B0604020202020204" pitchFamily="34" charset="0"/>
                </a:rPr>
                <a:t>Post-Election Tools &amp; Reporting</a:t>
              </a:r>
            </a:p>
          </p:txBody>
        </p:sp>
        <p:sp>
          <p:nvSpPr>
            <p:cNvPr id="51" name="TextBox 50">
              <a:extLst>
                <a:ext uri="{FF2B5EF4-FFF2-40B4-BE49-F238E27FC236}">
                  <a16:creationId xmlns:a16="http://schemas.microsoft.com/office/drawing/2014/main" id="{EE00C9B8-E879-4B13-01EE-6A71B2F2B760}"/>
                </a:ext>
              </a:extLst>
            </p:cNvPr>
            <p:cNvSpPr txBox="1"/>
            <p:nvPr/>
          </p:nvSpPr>
          <p:spPr>
            <a:xfrm>
              <a:off x="874712" y="2236588"/>
              <a:ext cx="3771099" cy="586443"/>
            </a:xfrm>
            <a:prstGeom prst="rect">
              <a:avLst/>
            </a:prstGeom>
            <a:noFill/>
          </p:spPr>
          <p:txBody>
            <a:bodyPr wrap="square" lIns="0" tIns="0" rIns="0" bIns="0" rtlCol="0">
              <a:noAutofit/>
            </a:bodyPr>
            <a:lstStyle/>
            <a:p>
              <a:pPr algn="r">
                <a:lnSpc>
                  <a:spcPts val="1500"/>
                </a:lnSpc>
              </a:pPr>
              <a:r>
                <a:rPr lang="en-US" sz="1400" dirty="0">
                  <a:latin typeface="Arial" panose="020B0604020202020204" pitchFamily="34" charset="0"/>
                  <a:cs typeface="Arial" panose="020B0604020202020204" pitchFamily="34" charset="0"/>
                </a:rPr>
                <a:t>Use EMS tools to finalize election status, track voter history and demographics, and identify trends across years and elections</a:t>
              </a:r>
            </a:p>
          </p:txBody>
        </p:sp>
      </p:grpSp>
      <p:grpSp>
        <p:nvGrpSpPr>
          <p:cNvPr id="52" name="Group 51">
            <a:extLst>
              <a:ext uri="{FF2B5EF4-FFF2-40B4-BE49-F238E27FC236}">
                <a16:creationId xmlns:a16="http://schemas.microsoft.com/office/drawing/2014/main" id="{455EAC7B-1D3F-5511-0DF4-324A0739B2C6}"/>
              </a:ext>
            </a:extLst>
          </p:cNvPr>
          <p:cNvGrpSpPr/>
          <p:nvPr/>
        </p:nvGrpSpPr>
        <p:grpSpPr>
          <a:xfrm>
            <a:off x="8491018" y="3531050"/>
            <a:ext cx="2754895" cy="870576"/>
            <a:chOff x="7867330" y="2299272"/>
            <a:chExt cx="2754895" cy="870576"/>
          </a:xfrm>
        </p:grpSpPr>
        <p:sp>
          <p:nvSpPr>
            <p:cNvPr id="53" name="TextBox 52">
              <a:extLst>
                <a:ext uri="{FF2B5EF4-FFF2-40B4-BE49-F238E27FC236}">
                  <a16:creationId xmlns:a16="http://schemas.microsoft.com/office/drawing/2014/main" id="{A5AE8A3E-DB96-A558-695F-FD4C2740B993}"/>
                </a:ext>
              </a:extLst>
            </p:cNvPr>
            <p:cNvSpPr txBox="1"/>
            <p:nvPr/>
          </p:nvSpPr>
          <p:spPr>
            <a:xfrm>
              <a:off x="7867330" y="2299272"/>
              <a:ext cx="2702919" cy="246221"/>
            </a:xfrm>
            <a:prstGeom prst="rect">
              <a:avLst/>
            </a:prstGeom>
            <a:noFill/>
          </p:spPr>
          <p:txBody>
            <a:bodyPr wrap="none" lIns="0" tIns="0" rIns="0" bIns="0" rtlCol="0">
              <a:spAutoFit/>
            </a:bodyPr>
            <a:lstStyle/>
            <a:p>
              <a:r>
                <a:rPr lang="en-US" sz="1600" b="1" dirty="0">
                  <a:solidFill>
                    <a:srgbClr val="00A896"/>
                  </a:solidFill>
                  <a:latin typeface="Arial" panose="020B0604020202020204" pitchFamily="34" charset="0"/>
                  <a:cs typeface="Arial" panose="020B0604020202020204" pitchFamily="34" charset="0"/>
                </a:rPr>
                <a:t>Year-Round System Access</a:t>
              </a:r>
            </a:p>
          </p:txBody>
        </p:sp>
        <p:sp>
          <p:nvSpPr>
            <p:cNvPr id="54" name="TextBox 53">
              <a:extLst>
                <a:ext uri="{FF2B5EF4-FFF2-40B4-BE49-F238E27FC236}">
                  <a16:creationId xmlns:a16="http://schemas.microsoft.com/office/drawing/2014/main" id="{E66E6B59-4B14-51A5-CC6E-D30CBE61F111}"/>
                </a:ext>
              </a:extLst>
            </p:cNvPr>
            <p:cNvSpPr txBox="1"/>
            <p:nvPr/>
          </p:nvSpPr>
          <p:spPr>
            <a:xfrm>
              <a:off x="7867330" y="2583405"/>
              <a:ext cx="2754895" cy="586443"/>
            </a:xfrm>
            <a:prstGeom prst="rect">
              <a:avLst/>
            </a:prstGeom>
            <a:noFill/>
          </p:spPr>
          <p:txBody>
            <a:bodyPr wrap="square" lIns="0" tIns="0" rIns="0" bIns="0" rtlCol="0">
              <a:noAutofit/>
            </a:bodyPr>
            <a:lstStyle/>
            <a:p>
              <a:pPr>
                <a:lnSpc>
                  <a:spcPts val="1500"/>
                </a:lnSpc>
              </a:pPr>
              <a:r>
                <a:rPr lang="en-US" sz="1400" dirty="0">
                  <a:latin typeface="Arial" panose="020B0604020202020204" pitchFamily="34" charset="0"/>
                  <a:cs typeface="Arial" panose="020B0604020202020204" pitchFamily="34" charset="0"/>
                </a:rPr>
                <a:t>Bold’s EMS can be used year-round to run reports, respond to FOIL requests, prep for audits, and manage future elections with confidence</a:t>
              </a:r>
            </a:p>
          </p:txBody>
        </p:sp>
      </p:grpSp>
      <p:sp>
        <p:nvSpPr>
          <p:cNvPr id="55" name="TextBox 54">
            <a:extLst>
              <a:ext uri="{FF2B5EF4-FFF2-40B4-BE49-F238E27FC236}">
                <a16:creationId xmlns:a16="http://schemas.microsoft.com/office/drawing/2014/main" id="{F6A1E190-DFAD-F123-D842-B4CC50BFEC5E}"/>
              </a:ext>
            </a:extLst>
          </p:cNvPr>
          <p:cNvSpPr txBox="1"/>
          <p:nvPr/>
        </p:nvSpPr>
        <p:spPr>
          <a:xfrm>
            <a:off x="7939968" y="1576026"/>
            <a:ext cx="3212418" cy="246221"/>
          </a:xfrm>
          <a:prstGeom prst="rect">
            <a:avLst/>
          </a:prstGeom>
          <a:noFill/>
        </p:spPr>
        <p:txBody>
          <a:bodyPr wrap="none" lIns="0" tIns="0" rIns="0" bIns="0" rtlCol="0">
            <a:spAutoFit/>
          </a:bodyPr>
          <a:lstStyle/>
          <a:p>
            <a:r>
              <a:rPr lang="en-US" sz="1600" b="1" dirty="0">
                <a:solidFill>
                  <a:schemeClr val="bg1"/>
                </a:solidFill>
                <a:latin typeface="Arial" panose="020B0604020202020204" pitchFamily="34" charset="0"/>
                <a:cs typeface="Arial" panose="020B0604020202020204" pitchFamily="34" charset="0"/>
              </a:rPr>
              <a:t>Confidence Beyond Election Day</a:t>
            </a:r>
          </a:p>
        </p:txBody>
      </p:sp>
      <p:sp>
        <p:nvSpPr>
          <p:cNvPr id="56" name="TextBox 55">
            <a:extLst>
              <a:ext uri="{FF2B5EF4-FFF2-40B4-BE49-F238E27FC236}">
                <a16:creationId xmlns:a16="http://schemas.microsoft.com/office/drawing/2014/main" id="{5CB52819-840D-5CC6-98DB-A455C6FCBBCC}"/>
              </a:ext>
            </a:extLst>
          </p:cNvPr>
          <p:cNvSpPr txBox="1"/>
          <p:nvPr/>
        </p:nvSpPr>
        <p:spPr>
          <a:xfrm>
            <a:off x="7118298" y="1988924"/>
            <a:ext cx="4692702" cy="577081"/>
          </a:xfrm>
          <a:prstGeom prst="rect">
            <a:avLst/>
          </a:prstGeom>
          <a:noFill/>
        </p:spPr>
        <p:txBody>
          <a:bodyPr wrap="square" lIns="0" tIns="0" rIns="0" bIns="0" rtlCol="0">
            <a:spAutoFit/>
          </a:bodyPr>
          <a:lstStyle>
            <a:defPPr>
              <a:defRPr lang="en-US"/>
            </a:defPPr>
            <a:lvl1pPr algn="ctr">
              <a:lnSpc>
                <a:spcPts val="1500"/>
              </a:lnSpc>
              <a:defRPr sz="1100">
                <a:solidFill>
                  <a:schemeClr val="tx1">
                    <a:lumMod val="75000"/>
                    <a:lumOff val="25000"/>
                  </a:schemeClr>
                </a:solidFill>
                <a:latin typeface="Calibri Light" panose="020F0302020204030204" pitchFamily="34" charset="0"/>
                <a:cs typeface="Calibri Light" panose="020F0302020204030204" pitchFamily="34" charset="0"/>
              </a:defRPr>
            </a:lvl1pPr>
          </a:lstStyle>
          <a:p>
            <a:pPr algn="l"/>
            <a:r>
              <a:rPr lang="en-US" sz="1400" dirty="0">
                <a:solidFill>
                  <a:schemeClr val="tx1"/>
                </a:solidFill>
                <a:latin typeface="Arial" panose="020B0604020202020204" pitchFamily="34" charset="0"/>
                <a:cs typeface="Arial" panose="020B0604020202020204" pitchFamily="34" charset="0"/>
              </a:rPr>
              <a:t>Bold’s EMS supports your team long after the last vote, giving you reliable access to data, reporting, and election insights whenever you need it</a:t>
            </a:r>
          </a:p>
        </p:txBody>
      </p:sp>
      <p:pic>
        <p:nvPicPr>
          <p:cNvPr id="60" name="Graphic 59" descr="Gavel with solid fill">
            <a:extLst>
              <a:ext uri="{FF2B5EF4-FFF2-40B4-BE49-F238E27FC236}">
                <a16:creationId xmlns:a16="http://schemas.microsoft.com/office/drawing/2014/main" id="{E70991AA-2575-AFBA-DEB6-45571352F1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2754" y="2432889"/>
            <a:ext cx="587783" cy="587783"/>
          </a:xfrm>
          <a:prstGeom prst="rect">
            <a:avLst/>
          </a:prstGeom>
        </p:spPr>
      </p:pic>
      <p:pic>
        <p:nvPicPr>
          <p:cNvPr id="62" name="Graphic 61" descr="Daily calendar with solid fill">
            <a:extLst>
              <a:ext uri="{FF2B5EF4-FFF2-40B4-BE49-F238E27FC236}">
                <a16:creationId xmlns:a16="http://schemas.microsoft.com/office/drawing/2014/main" id="{76D94D7C-07BC-B3D7-F3B4-3146D10EC3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99604" y="4222475"/>
            <a:ext cx="828508" cy="828508"/>
          </a:xfrm>
          <a:prstGeom prst="rect">
            <a:avLst/>
          </a:prstGeom>
        </p:spPr>
      </p:pic>
      <p:pic>
        <p:nvPicPr>
          <p:cNvPr id="64" name="Graphic 63" descr="Ui Ux with solid fill">
            <a:extLst>
              <a:ext uri="{FF2B5EF4-FFF2-40B4-BE49-F238E27FC236}">
                <a16:creationId xmlns:a16="http://schemas.microsoft.com/office/drawing/2014/main" id="{3916A4BF-1A9D-F3CA-A86E-540ADD0084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4866" y="3589984"/>
            <a:ext cx="702246" cy="702246"/>
          </a:xfrm>
          <a:prstGeom prst="rect">
            <a:avLst/>
          </a:prstGeom>
        </p:spPr>
      </p:pic>
    </p:spTree>
    <p:extLst>
      <p:ext uri="{BB962C8B-B14F-4D97-AF65-F5344CB8AC3E}">
        <p14:creationId xmlns:p14="http://schemas.microsoft.com/office/powerpoint/2010/main" val="84058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FC322-3549-F4A9-E409-F252CDF9C4B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B401AB0-1F1D-E9D1-7004-D4484B3B6804}"/>
              </a:ext>
            </a:extLst>
          </p:cNvPr>
          <p:cNvSpPr>
            <a:spLocks noGrp="1"/>
          </p:cNvSpPr>
          <p:nvPr>
            <p:ph type="body" sz="quarter" idx="10"/>
          </p:nvPr>
        </p:nvSpPr>
        <p:spPr/>
        <p:txBody>
          <a:bodyPr/>
          <a:lstStyle/>
          <a:p>
            <a:r>
              <a:rPr lang="en-US" dirty="0"/>
              <a:t>Pre-Election Process Overview &amp;</a:t>
            </a:r>
            <a:br>
              <a:rPr lang="en-US" dirty="0"/>
            </a:br>
            <a:r>
              <a:rPr lang="en-US" dirty="0"/>
              <a:t>EMS User Interface</a:t>
            </a:r>
          </a:p>
        </p:txBody>
      </p:sp>
    </p:spTree>
    <p:extLst>
      <p:ext uri="{BB962C8B-B14F-4D97-AF65-F5344CB8AC3E}">
        <p14:creationId xmlns:p14="http://schemas.microsoft.com/office/powerpoint/2010/main" val="3724895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A71A8-B6F1-B572-5B65-B10B5F69C65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7170B6-DA09-2C7C-5D80-5A164D071CF1}"/>
              </a:ext>
            </a:extLst>
          </p:cNvPr>
          <p:cNvSpPr>
            <a:spLocks noGrp="1"/>
          </p:cNvSpPr>
          <p:nvPr>
            <p:ph type="sldNum" sz="quarter" idx="4"/>
          </p:nvPr>
        </p:nvSpPr>
        <p:spPr/>
        <p:txBody>
          <a:bodyPr/>
          <a:lstStyle/>
          <a:p>
            <a:fld id="{BE1867B5-C1A1-46CF-9517-8DF7752C1DA6}" type="slidenum">
              <a:rPr lang="en-US" smtClean="0"/>
              <a:pPr/>
              <a:t>8</a:t>
            </a:fld>
            <a:endParaRPr lang="en-US"/>
          </a:p>
        </p:txBody>
      </p:sp>
      <p:sp>
        <p:nvSpPr>
          <p:cNvPr id="4" name="Text Placeholder 3">
            <a:extLst>
              <a:ext uri="{FF2B5EF4-FFF2-40B4-BE49-F238E27FC236}">
                <a16:creationId xmlns:a16="http://schemas.microsoft.com/office/drawing/2014/main" id="{866BC345-9A94-AEC2-E17A-D414B3E78890}"/>
              </a:ext>
            </a:extLst>
          </p:cNvPr>
          <p:cNvSpPr>
            <a:spLocks noGrp="1"/>
          </p:cNvSpPr>
          <p:nvPr>
            <p:ph type="body" sz="quarter" idx="11"/>
          </p:nvPr>
        </p:nvSpPr>
        <p:spPr/>
        <p:txBody>
          <a:bodyPr/>
          <a:lstStyle/>
          <a:p>
            <a:r>
              <a:rPr lang="en-US" dirty="0"/>
              <a:t>Seamless Elections Start with Bold</a:t>
            </a:r>
          </a:p>
        </p:txBody>
      </p:sp>
      <p:sp>
        <p:nvSpPr>
          <p:cNvPr id="5" name="Text Placeholder 4">
            <a:extLst>
              <a:ext uri="{FF2B5EF4-FFF2-40B4-BE49-F238E27FC236}">
                <a16:creationId xmlns:a16="http://schemas.microsoft.com/office/drawing/2014/main" id="{E4B32D17-030C-4FA8-CB73-BA2C5705FE90}"/>
              </a:ext>
            </a:extLst>
          </p:cNvPr>
          <p:cNvSpPr>
            <a:spLocks noGrp="1"/>
          </p:cNvSpPr>
          <p:nvPr>
            <p:ph type="body" sz="quarter" idx="12"/>
          </p:nvPr>
        </p:nvSpPr>
        <p:spPr/>
        <p:txBody>
          <a:bodyPr/>
          <a:lstStyle/>
          <a:p>
            <a:r>
              <a:rPr lang="en-US" sz="1400" i="1" dirty="0">
                <a:solidFill>
                  <a:srgbClr val="2E7FF5"/>
                </a:solidFill>
                <a:effectLst/>
              </a:rPr>
              <a:t>Bold keeps your election on track every step of the way</a:t>
            </a:r>
            <a:endParaRPr lang="en-US" dirty="0"/>
          </a:p>
        </p:txBody>
      </p:sp>
      <p:sp>
        <p:nvSpPr>
          <p:cNvPr id="32" name="Text Placeholder 31">
            <a:extLst>
              <a:ext uri="{FF2B5EF4-FFF2-40B4-BE49-F238E27FC236}">
                <a16:creationId xmlns:a16="http://schemas.microsoft.com/office/drawing/2014/main" id="{A9D62EAC-56AB-24A9-70B3-A99C9F103757}"/>
              </a:ext>
            </a:extLst>
          </p:cNvPr>
          <p:cNvSpPr>
            <a:spLocks noGrp="1"/>
          </p:cNvSpPr>
          <p:nvPr>
            <p:ph type="body" sz="quarter" idx="10"/>
          </p:nvPr>
        </p:nvSpPr>
        <p:spPr/>
        <p:txBody>
          <a:bodyPr/>
          <a:lstStyle/>
          <a:p>
            <a:r>
              <a:rPr lang="en-US" dirty="0"/>
              <a:t>(1) Book Breakout mode enables poll workers to assign voters to an eBook by their last name to ensure voters cannot vote multiple times at the same location (details provided on slides 19-20).</a:t>
            </a:r>
          </a:p>
        </p:txBody>
      </p:sp>
      <p:sp>
        <p:nvSpPr>
          <p:cNvPr id="72" name="TextBox 71">
            <a:extLst>
              <a:ext uri="{FF2B5EF4-FFF2-40B4-BE49-F238E27FC236}">
                <a16:creationId xmlns:a16="http://schemas.microsoft.com/office/drawing/2014/main" id="{6E2B7065-586C-E55B-D806-4488D62C630C}"/>
              </a:ext>
            </a:extLst>
          </p:cNvPr>
          <p:cNvSpPr txBox="1"/>
          <p:nvPr/>
        </p:nvSpPr>
        <p:spPr>
          <a:xfrm>
            <a:off x="381000" y="2204962"/>
            <a:ext cx="1221055" cy="327991"/>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400" b="1" dirty="0">
                <a:latin typeface="Arial" panose="020B0604020202020204" pitchFamily="34" charset="0"/>
                <a:cs typeface="Arial" panose="020B0604020202020204" pitchFamily="34" charset="0"/>
              </a:rPr>
              <a:t>Key Activities:</a:t>
            </a:r>
          </a:p>
        </p:txBody>
      </p:sp>
      <p:grpSp>
        <p:nvGrpSpPr>
          <p:cNvPr id="138" name="Group 137">
            <a:extLst>
              <a:ext uri="{FF2B5EF4-FFF2-40B4-BE49-F238E27FC236}">
                <a16:creationId xmlns:a16="http://schemas.microsoft.com/office/drawing/2014/main" id="{0A3E3455-D6B7-3FC1-46CA-8123186B5007}"/>
              </a:ext>
            </a:extLst>
          </p:cNvPr>
          <p:cNvGrpSpPr/>
          <p:nvPr/>
        </p:nvGrpSpPr>
        <p:grpSpPr>
          <a:xfrm>
            <a:off x="380998" y="1442840"/>
            <a:ext cx="11430002" cy="740664"/>
            <a:chOff x="380998" y="1566493"/>
            <a:chExt cx="11430002" cy="740664"/>
          </a:xfrm>
        </p:grpSpPr>
        <p:sp>
          <p:nvSpPr>
            <p:cNvPr id="78" name="Arrow: Pentagon 11">
              <a:extLst>
                <a:ext uri="{FF2B5EF4-FFF2-40B4-BE49-F238E27FC236}">
                  <a16:creationId xmlns:a16="http://schemas.microsoft.com/office/drawing/2014/main" id="{A8FC698A-DFD9-A83C-20D9-34AD6AC4D9A4}"/>
                </a:ext>
              </a:extLst>
            </p:cNvPr>
            <p:cNvSpPr/>
            <p:nvPr/>
          </p:nvSpPr>
          <p:spPr>
            <a:xfrm>
              <a:off x="380998" y="1566493"/>
              <a:ext cx="2532888" cy="74066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1219170"/>
              <a:r>
                <a:rPr lang="en-US" sz="1400" b="1" dirty="0">
                  <a:solidFill>
                    <a:schemeClr val="bg1"/>
                  </a:solidFill>
                  <a:latin typeface="Arial" panose="020B0604020202020204" pitchFamily="34" charset="0"/>
                  <a:cs typeface="Arial" panose="020B0604020202020204" pitchFamily="34" charset="0"/>
                </a:rPr>
                <a:t>Bold Prepares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Your Voter Data</a:t>
              </a:r>
              <a:endParaRPr lang="en-US" sz="1400" dirty="0">
                <a:solidFill>
                  <a:schemeClr val="bg1"/>
                </a:solidFill>
                <a:latin typeface="Arial" panose="020B0604020202020204" pitchFamily="34" charset="0"/>
                <a:cs typeface="Arial" panose="020B0604020202020204" pitchFamily="34" charset="0"/>
              </a:endParaRPr>
            </a:p>
          </p:txBody>
        </p:sp>
        <p:sp>
          <p:nvSpPr>
            <p:cNvPr id="83" name="Arrow: Pentagon 81">
              <a:extLst>
                <a:ext uri="{FF2B5EF4-FFF2-40B4-BE49-F238E27FC236}">
                  <a16:creationId xmlns:a16="http://schemas.microsoft.com/office/drawing/2014/main" id="{B70BECEB-5BEF-0B9D-FA1D-8A89DF2ECA91}"/>
                </a:ext>
              </a:extLst>
            </p:cNvPr>
            <p:cNvSpPr/>
            <p:nvPr/>
          </p:nvSpPr>
          <p:spPr>
            <a:xfrm>
              <a:off x="2605285" y="1566493"/>
              <a:ext cx="2532856" cy="74066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1219170"/>
              <a:r>
                <a:rPr lang="en-US" sz="1400" b="1" dirty="0">
                  <a:solidFill>
                    <a:schemeClr val="bg1"/>
                  </a:solidFill>
                  <a:latin typeface="Arial" panose="020B0604020202020204" pitchFamily="34" charset="0"/>
                  <a:cs typeface="Arial" panose="020B0604020202020204" pitchFamily="34" charset="0"/>
                </a:rPr>
                <a:t>Bold Pre-Loads Your eBooks</a:t>
              </a:r>
              <a:endParaRPr lang="en-US" sz="1400" dirty="0">
                <a:solidFill>
                  <a:schemeClr val="bg1"/>
                </a:solidFill>
                <a:latin typeface="Arial" panose="020B0604020202020204" pitchFamily="34" charset="0"/>
                <a:cs typeface="Arial" panose="020B0604020202020204" pitchFamily="34" charset="0"/>
              </a:endParaRPr>
            </a:p>
          </p:txBody>
        </p:sp>
        <p:sp>
          <p:nvSpPr>
            <p:cNvPr id="89" name="Arrow: Pentagon 81">
              <a:extLst>
                <a:ext uri="{FF2B5EF4-FFF2-40B4-BE49-F238E27FC236}">
                  <a16:creationId xmlns:a16="http://schemas.microsoft.com/office/drawing/2014/main" id="{1FFDB9BE-71D0-9AB3-25BB-8ADD5035A2D7}"/>
                </a:ext>
              </a:extLst>
            </p:cNvPr>
            <p:cNvSpPr/>
            <p:nvPr/>
          </p:nvSpPr>
          <p:spPr>
            <a:xfrm>
              <a:off x="4829540" y="1566493"/>
              <a:ext cx="2532888" cy="74066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1219170"/>
              <a:r>
                <a:rPr lang="en-US" sz="1400" b="1" dirty="0">
                  <a:solidFill>
                    <a:schemeClr val="tx1"/>
                  </a:solidFill>
                  <a:latin typeface="Arial" panose="020B0604020202020204" pitchFamily="34" charset="0"/>
                  <a:cs typeface="Arial" panose="020B0604020202020204" pitchFamily="34" charset="0"/>
                </a:rPr>
                <a:t>Bold Delivers </a:t>
              </a:r>
              <a:br>
                <a:rPr lang="en-US" sz="1400" b="1" dirty="0">
                  <a:solidFill>
                    <a:schemeClr val="tx1"/>
                  </a:solidFill>
                  <a:latin typeface="Arial" panose="020B0604020202020204" pitchFamily="34" charset="0"/>
                  <a:cs typeface="Arial" panose="020B0604020202020204" pitchFamily="34" charset="0"/>
                </a:rPr>
              </a:br>
              <a:r>
                <a:rPr lang="en-US" sz="1400" b="1" dirty="0">
                  <a:solidFill>
                    <a:schemeClr val="tx1"/>
                  </a:solidFill>
                  <a:latin typeface="Arial" panose="020B0604020202020204" pitchFamily="34" charset="0"/>
                  <a:cs typeface="Arial" panose="020B0604020202020204" pitchFamily="34" charset="0"/>
                </a:rPr>
                <a:t>Your Equipment</a:t>
              </a:r>
              <a:endParaRPr lang="en-US" sz="1400" dirty="0">
                <a:solidFill>
                  <a:schemeClr val="tx1"/>
                </a:solidFill>
                <a:latin typeface="Arial" panose="020B0604020202020204" pitchFamily="34" charset="0"/>
                <a:cs typeface="Arial" panose="020B0604020202020204" pitchFamily="34" charset="0"/>
              </a:endParaRPr>
            </a:p>
          </p:txBody>
        </p:sp>
        <p:sp>
          <p:nvSpPr>
            <p:cNvPr id="92" name="Arrow: Pentagon 81">
              <a:extLst>
                <a:ext uri="{FF2B5EF4-FFF2-40B4-BE49-F238E27FC236}">
                  <a16:creationId xmlns:a16="http://schemas.microsoft.com/office/drawing/2014/main" id="{7831D49D-492F-2452-792F-50C83ED3F38F}"/>
                </a:ext>
              </a:extLst>
            </p:cNvPr>
            <p:cNvSpPr/>
            <p:nvPr/>
          </p:nvSpPr>
          <p:spPr>
            <a:xfrm>
              <a:off x="7053827" y="1566493"/>
              <a:ext cx="2532888" cy="74066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1219170"/>
              <a:r>
                <a:rPr lang="en-US" sz="1400" b="1" dirty="0">
                  <a:solidFill>
                    <a:schemeClr val="bg1"/>
                  </a:solidFill>
                  <a:latin typeface="Arial" panose="020B0604020202020204" pitchFamily="34" charset="0"/>
                  <a:cs typeface="Arial" panose="020B0604020202020204" pitchFamily="34" charset="0"/>
                </a:rPr>
                <a:t>Bold Trains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Your Team</a:t>
              </a:r>
              <a:endParaRPr lang="en-US" sz="1400" dirty="0">
                <a:solidFill>
                  <a:schemeClr val="bg1"/>
                </a:solidFill>
                <a:latin typeface="Arial" panose="020B0604020202020204" pitchFamily="34" charset="0"/>
                <a:cs typeface="Arial" panose="020B0604020202020204" pitchFamily="34" charset="0"/>
              </a:endParaRPr>
            </a:p>
          </p:txBody>
        </p:sp>
        <p:sp>
          <p:nvSpPr>
            <p:cNvPr id="95" name="Arrow: Pentagon 81">
              <a:extLst>
                <a:ext uri="{FF2B5EF4-FFF2-40B4-BE49-F238E27FC236}">
                  <a16:creationId xmlns:a16="http://schemas.microsoft.com/office/drawing/2014/main" id="{E9E3151E-54EA-9414-3917-80E954C34FAE}"/>
                </a:ext>
              </a:extLst>
            </p:cNvPr>
            <p:cNvSpPr/>
            <p:nvPr/>
          </p:nvSpPr>
          <p:spPr>
            <a:xfrm>
              <a:off x="9278112" y="1566493"/>
              <a:ext cx="2532888" cy="740664"/>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defTabSz="1219170"/>
              <a:r>
                <a:rPr lang="en-US" sz="1400" b="1" dirty="0">
                  <a:solidFill>
                    <a:schemeClr val="bg1"/>
                  </a:solidFill>
                  <a:latin typeface="Arial" panose="020B0604020202020204" pitchFamily="34" charset="0"/>
                  <a:cs typeface="Arial" panose="020B0604020202020204" pitchFamily="34" charset="0"/>
                </a:rPr>
                <a:t>Bold Provides the 10-Day Addendum</a:t>
              </a:r>
              <a:endParaRPr lang="en-US" sz="1400" dirty="0">
                <a:solidFill>
                  <a:schemeClr val="bg1"/>
                </a:solidFill>
                <a:latin typeface="Arial" panose="020B0604020202020204" pitchFamily="34" charset="0"/>
                <a:cs typeface="Arial" panose="020B0604020202020204" pitchFamily="34" charset="0"/>
              </a:endParaRPr>
            </a:p>
          </p:txBody>
        </p:sp>
      </p:grpSp>
      <p:sp>
        <p:nvSpPr>
          <p:cNvPr id="40" name="Rectangle: Rounded Corners 39">
            <a:extLst>
              <a:ext uri="{FF2B5EF4-FFF2-40B4-BE49-F238E27FC236}">
                <a16:creationId xmlns:a16="http://schemas.microsoft.com/office/drawing/2014/main" id="{75A17173-2F20-2622-16A1-BDD580471A39}"/>
              </a:ext>
            </a:extLst>
          </p:cNvPr>
          <p:cNvSpPr/>
          <p:nvPr/>
        </p:nvSpPr>
        <p:spPr>
          <a:xfrm>
            <a:off x="381000" y="4628240"/>
            <a:ext cx="2121450" cy="1533442"/>
          </a:xfrm>
          <a:prstGeom prst="roundRect">
            <a:avLst/>
          </a:prstGeom>
          <a:solidFill>
            <a:schemeClr val="accent1">
              <a:lumMod val="20000"/>
              <a:lumOff val="80000"/>
            </a:schemeClr>
          </a:solidFill>
          <a:ln w="6350" cap="sq">
            <a:solidFill>
              <a:schemeClr val="accent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accent1"/>
                </a:solidFill>
                <a:latin typeface="Arial" panose="020B0604020202020204" pitchFamily="34" charset="0"/>
                <a:cs typeface="Arial" panose="020B0604020202020204" pitchFamily="34" charset="0"/>
              </a:rPr>
              <a:t>Proven </a:t>
            </a:r>
            <a:br>
              <a:rPr lang="en-US" sz="1600" b="1" dirty="0">
                <a:solidFill>
                  <a:schemeClr val="accent1"/>
                </a:solidFill>
                <a:latin typeface="Arial" panose="020B0604020202020204" pitchFamily="34" charset="0"/>
                <a:cs typeface="Arial" panose="020B0604020202020204" pitchFamily="34" charset="0"/>
              </a:rPr>
            </a:br>
            <a:r>
              <a:rPr lang="en-US" sz="1600" b="1" dirty="0">
                <a:solidFill>
                  <a:schemeClr val="accent1"/>
                </a:solidFill>
                <a:latin typeface="Arial" panose="020B0604020202020204" pitchFamily="34" charset="0"/>
                <a:cs typeface="Arial" panose="020B0604020202020204" pitchFamily="34" charset="0"/>
              </a:rPr>
              <a:t>Reliability</a:t>
            </a:r>
          </a:p>
          <a:p>
            <a:pPr algn="ctr">
              <a:spcBef>
                <a:spcPts val="300"/>
              </a:spcBef>
              <a:spcAft>
                <a:spcPts val="300"/>
              </a:spcAft>
            </a:pPr>
            <a:r>
              <a:rPr lang="en-US" sz="1200" dirty="0">
                <a:solidFill>
                  <a:schemeClr val="tx1"/>
                </a:solidFill>
                <a:latin typeface="Arial" panose="020B0604020202020204" pitchFamily="34" charset="0"/>
                <a:cs typeface="Arial" panose="020B0604020202020204" pitchFamily="34" charset="0"/>
              </a:rPr>
              <a:t>25+ years of experience supporting thousands of elections</a:t>
            </a:r>
          </a:p>
        </p:txBody>
      </p:sp>
      <p:sp>
        <p:nvSpPr>
          <p:cNvPr id="59" name="Rectangle: Rounded Corners 58">
            <a:extLst>
              <a:ext uri="{FF2B5EF4-FFF2-40B4-BE49-F238E27FC236}">
                <a16:creationId xmlns:a16="http://schemas.microsoft.com/office/drawing/2014/main" id="{B29F2D35-1E89-2F1F-8777-A4BD2F7D96DF}"/>
              </a:ext>
            </a:extLst>
          </p:cNvPr>
          <p:cNvSpPr/>
          <p:nvPr/>
        </p:nvSpPr>
        <p:spPr>
          <a:xfrm>
            <a:off x="5035275" y="4628240"/>
            <a:ext cx="2121450" cy="1533442"/>
          </a:xfrm>
          <a:prstGeom prst="roundRect">
            <a:avLst/>
          </a:prstGeom>
          <a:solidFill>
            <a:schemeClr val="accent3">
              <a:lumMod val="20000"/>
              <a:lumOff val="80000"/>
            </a:schemeClr>
          </a:solidFill>
          <a:ln w="6350" cap="sq">
            <a:solidFill>
              <a:schemeClr val="accent3"/>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tx1"/>
                </a:solidFill>
                <a:latin typeface="Arial" panose="020B0604020202020204" pitchFamily="34" charset="0"/>
                <a:cs typeface="Arial" panose="020B0604020202020204" pitchFamily="34" charset="0"/>
              </a:rPr>
              <a:t>Failsafe Connectivity</a:t>
            </a:r>
          </a:p>
          <a:p>
            <a:pPr algn="ctr">
              <a:spcBef>
                <a:spcPts val="300"/>
              </a:spcBef>
              <a:spcAft>
                <a:spcPts val="300"/>
              </a:spcAft>
            </a:pPr>
            <a:r>
              <a:rPr lang="en-US" sz="1200" dirty="0">
                <a:solidFill>
                  <a:schemeClr val="tx1"/>
                </a:solidFill>
                <a:latin typeface="Arial" panose="020B0604020202020204" pitchFamily="34" charset="0"/>
                <a:cs typeface="Arial" panose="020B0604020202020204" pitchFamily="34" charset="0"/>
              </a:rPr>
              <a:t>Book Breakout Mode</a:t>
            </a:r>
            <a:r>
              <a:rPr lang="en-US" sz="1200" spc="-150" baseline="30000" dirty="0">
                <a:solidFill>
                  <a:schemeClr val="tx1"/>
                </a:solidFill>
                <a:latin typeface="Arial" panose="020B0604020202020204" pitchFamily="34" charset="0"/>
                <a:cs typeface="Arial" panose="020B0604020202020204" pitchFamily="34" charset="0"/>
              </a:rPr>
              <a:t>(1)</a:t>
            </a:r>
            <a:r>
              <a:rPr lang="en-US" sz="1200" baseline="30000" dirty="0">
                <a:solidFill>
                  <a:schemeClr val="tx1"/>
                </a:solidFill>
                <a:latin typeface="Arial" panose="020B0604020202020204" pitchFamily="34" charset="0"/>
                <a:cs typeface="Arial" panose="020B0604020202020204" pitchFamily="34" charset="0"/>
              </a:rPr>
              <a:t> </a:t>
            </a:r>
            <a:r>
              <a:rPr lang="en-US" sz="1200" dirty="0">
                <a:solidFill>
                  <a:schemeClr val="tx1"/>
                </a:solidFill>
                <a:latin typeface="Arial" panose="020B0604020202020204" pitchFamily="34" charset="0"/>
                <a:cs typeface="Arial" panose="020B0604020202020204" pitchFamily="34" charset="0"/>
              </a:rPr>
              <a:t>and built-in safeguards ensure no technical issues can slow down voter check-ins</a:t>
            </a:r>
            <a:endParaRPr lang="en-US" sz="1200" b="1" dirty="0">
              <a:solidFill>
                <a:schemeClr val="tx1"/>
              </a:solidFill>
              <a:latin typeface="Arial" panose="020B0604020202020204" pitchFamily="34" charset="0"/>
              <a:cs typeface="Arial" panose="020B0604020202020204" pitchFamily="34" charset="0"/>
            </a:endParaRPr>
          </a:p>
        </p:txBody>
      </p:sp>
      <p:sp>
        <p:nvSpPr>
          <p:cNvPr id="68" name="Rectangle: Rounded Corners 67">
            <a:extLst>
              <a:ext uri="{FF2B5EF4-FFF2-40B4-BE49-F238E27FC236}">
                <a16:creationId xmlns:a16="http://schemas.microsoft.com/office/drawing/2014/main" id="{0F839558-A812-D29E-6D1E-9CF804DCD19C}"/>
              </a:ext>
            </a:extLst>
          </p:cNvPr>
          <p:cNvSpPr/>
          <p:nvPr/>
        </p:nvSpPr>
        <p:spPr>
          <a:xfrm>
            <a:off x="9689550" y="4628240"/>
            <a:ext cx="2121450" cy="1533442"/>
          </a:xfrm>
          <a:prstGeom prst="roundRect">
            <a:avLst/>
          </a:prstGeom>
          <a:solidFill>
            <a:schemeClr val="accent5">
              <a:lumMod val="20000"/>
              <a:lumOff val="80000"/>
            </a:schemeClr>
          </a:solidFill>
          <a:ln w="6350" cap="sq">
            <a:solidFill>
              <a:schemeClr val="accent5"/>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accent5"/>
                </a:solidFill>
                <a:latin typeface="Arial" panose="020B0604020202020204" pitchFamily="34" charset="0"/>
                <a:cs typeface="Arial" panose="020B0604020202020204" pitchFamily="34" charset="0"/>
              </a:rPr>
              <a:t>Effortless </a:t>
            </a:r>
            <a:br>
              <a:rPr lang="en-US" sz="1600" b="1" dirty="0">
                <a:solidFill>
                  <a:schemeClr val="accent5"/>
                </a:solidFill>
                <a:latin typeface="Arial" panose="020B0604020202020204" pitchFamily="34" charset="0"/>
                <a:cs typeface="Arial" panose="020B0604020202020204" pitchFamily="34" charset="0"/>
              </a:rPr>
            </a:br>
            <a:r>
              <a:rPr lang="en-US" sz="1600" b="1" dirty="0">
                <a:solidFill>
                  <a:schemeClr val="accent5"/>
                </a:solidFill>
                <a:latin typeface="Arial" panose="020B0604020202020204" pitchFamily="34" charset="0"/>
                <a:cs typeface="Arial" panose="020B0604020202020204" pitchFamily="34" charset="0"/>
              </a:rPr>
              <a:t>Setup</a:t>
            </a:r>
          </a:p>
          <a:p>
            <a:pPr algn="ctr">
              <a:spcBef>
                <a:spcPts val="300"/>
              </a:spcBef>
              <a:spcAft>
                <a:spcPts val="300"/>
              </a:spcAft>
            </a:pPr>
            <a:r>
              <a:rPr lang="en-US" sz="1200" dirty="0">
                <a:solidFill>
                  <a:schemeClr val="tx1"/>
                </a:solidFill>
                <a:latin typeface="Arial" panose="020B0604020202020204" pitchFamily="34" charset="0"/>
                <a:cs typeface="Arial" panose="020B0604020202020204" pitchFamily="34" charset="0"/>
              </a:rPr>
              <a:t>Finalized in minutes, a simple update ensures your eBooks are ready before the polls open</a:t>
            </a:r>
            <a:endParaRPr lang="en-US" sz="1200" b="1" dirty="0">
              <a:solidFill>
                <a:schemeClr val="tx1"/>
              </a:solidFill>
              <a:latin typeface="Arial" panose="020B0604020202020204" pitchFamily="34" charset="0"/>
              <a:cs typeface="Arial" panose="020B0604020202020204" pitchFamily="34" charset="0"/>
            </a:endParaRPr>
          </a:p>
        </p:txBody>
      </p:sp>
      <p:sp>
        <p:nvSpPr>
          <p:cNvPr id="41" name="Rectangle: Rounded Corners 40">
            <a:extLst>
              <a:ext uri="{FF2B5EF4-FFF2-40B4-BE49-F238E27FC236}">
                <a16:creationId xmlns:a16="http://schemas.microsoft.com/office/drawing/2014/main" id="{B3263BB0-58BF-492D-7151-A95DE51CBDCC}"/>
              </a:ext>
            </a:extLst>
          </p:cNvPr>
          <p:cNvSpPr/>
          <p:nvPr/>
        </p:nvSpPr>
        <p:spPr>
          <a:xfrm>
            <a:off x="381000" y="2554412"/>
            <a:ext cx="2121450" cy="1533442"/>
          </a:xfrm>
          <a:prstGeom prst="roundRect">
            <a:avLst/>
          </a:prstGeom>
          <a:solidFill>
            <a:schemeClr val="accent1">
              <a:lumMod val="20000"/>
              <a:lumOff val="80000"/>
            </a:schemeClr>
          </a:solidFill>
          <a:ln w="6350" cap="sq">
            <a:solidFill>
              <a:schemeClr val="accent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accent1"/>
                </a:solidFill>
                <a:latin typeface="Arial" panose="020B0604020202020204" pitchFamily="34" charset="0"/>
                <a:cs typeface="Arial" panose="020B0604020202020204" pitchFamily="34" charset="0"/>
              </a:rPr>
              <a:t>Bold processes and prepares your district’s registered voter data to ensure accuracy before Election Day</a:t>
            </a:r>
          </a:p>
        </p:txBody>
      </p:sp>
      <p:sp>
        <p:nvSpPr>
          <p:cNvPr id="58" name="Rectangle: Rounded Corners 57">
            <a:extLst>
              <a:ext uri="{FF2B5EF4-FFF2-40B4-BE49-F238E27FC236}">
                <a16:creationId xmlns:a16="http://schemas.microsoft.com/office/drawing/2014/main" id="{42F9723D-9C18-2337-2BB1-57B24158D2F9}"/>
              </a:ext>
            </a:extLst>
          </p:cNvPr>
          <p:cNvSpPr/>
          <p:nvPr/>
        </p:nvSpPr>
        <p:spPr>
          <a:xfrm>
            <a:off x="2708137" y="2554412"/>
            <a:ext cx="2121450" cy="1533442"/>
          </a:xfrm>
          <a:prstGeom prst="roundRect">
            <a:avLst/>
          </a:prstGeom>
          <a:solidFill>
            <a:schemeClr val="accent2">
              <a:lumMod val="20000"/>
              <a:lumOff val="80000"/>
            </a:schemeClr>
          </a:solidFill>
          <a:ln w="6350" cap="sq">
            <a:solidFill>
              <a:schemeClr val="accent2"/>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accent2"/>
                </a:solidFill>
                <a:latin typeface="Arial" panose="020B0604020202020204" pitchFamily="34" charset="0"/>
                <a:cs typeface="Arial" panose="020B0604020202020204" pitchFamily="34" charset="0"/>
              </a:rPr>
              <a:t>Bold pre-loads all your eBooks with voter data and polling location assignments before delivery</a:t>
            </a:r>
          </a:p>
        </p:txBody>
      </p:sp>
      <p:sp>
        <p:nvSpPr>
          <p:cNvPr id="60" name="Rectangle: Rounded Corners 59">
            <a:extLst>
              <a:ext uri="{FF2B5EF4-FFF2-40B4-BE49-F238E27FC236}">
                <a16:creationId xmlns:a16="http://schemas.microsoft.com/office/drawing/2014/main" id="{43CAB7A7-CD65-9548-D560-8982922DBB93}"/>
              </a:ext>
            </a:extLst>
          </p:cNvPr>
          <p:cNvSpPr/>
          <p:nvPr/>
        </p:nvSpPr>
        <p:spPr>
          <a:xfrm>
            <a:off x="5035259" y="2554412"/>
            <a:ext cx="2121450" cy="1533442"/>
          </a:xfrm>
          <a:prstGeom prst="roundRect">
            <a:avLst/>
          </a:prstGeom>
          <a:solidFill>
            <a:schemeClr val="accent3">
              <a:lumMod val="20000"/>
              <a:lumOff val="80000"/>
            </a:schemeClr>
          </a:solidFill>
          <a:ln w="6350" cap="sq">
            <a:solidFill>
              <a:schemeClr val="accent3"/>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latin typeface="Arial" panose="020B0604020202020204" pitchFamily="34" charset="0"/>
                <a:cs typeface="Arial" panose="020B0604020202020204" pitchFamily="34" charset="0"/>
              </a:rPr>
              <a:t>Bold ensures every location receives eBooks, chargers, styluses and supplies about a week prior to Election Day</a:t>
            </a:r>
          </a:p>
        </p:txBody>
      </p:sp>
      <p:sp>
        <p:nvSpPr>
          <p:cNvPr id="65" name="Rectangle: Rounded Corners 64">
            <a:extLst>
              <a:ext uri="{FF2B5EF4-FFF2-40B4-BE49-F238E27FC236}">
                <a16:creationId xmlns:a16="http://schemas.microsoft.com/office/drawing/2014/main" id="{0D021395-7080-5DE4-BBAD-CF5CE71B2A20}"/>
              </a:ext>
            </a:extLst>
          </p:cNvPr>
          <p:cNvSpPr/>
          <p:nvPr/>
        </p:nvSpPr>
        <p:spPr>
          <a:xfrm>
            <a:off x="7362413" y="2554412"/>
            <a:ext cx="2121450" cy="1533442"/>
          </a:xfrm>
          <a:prstGeom prst="roundRect">
            <a:avLst/>
          </a:prstGeom>
          <a:solidFill>
            <a:schemeClr val="accent4">
              <a:lumMod val="20000"/>
              <a:lumOff val="80000"/>
            </a:schemeClr>
          </a:solidFill>
          <a:ln w="6350" cap="sq">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accent4"/>
                </a:solidFill>
                <a:latin typeface="Arial" panose="020B0604020202020204" pitchFamily="34" charset="0"/>
                <a:cs typeface="Arial" panose="020B0604020202020204" pitchFamily="34" charset="0"/>
              </a:rPr>
              <a:t>Bold provides live and virtual trainings to ensure every poll worker and clerk is confident and ready for Election Day</a:t>
            </a:r>
          </a:p>
        </p:txBody>
      </p:sp>
      <p:sp>
        <p:nvSpPr>
          <p:cNvPr id="69" name="Rectangle: Rounded Corners 68">
            <a:extLst>
              <a:ext uri="{FF2B5EF4-FFF2-40B4-BE49-F238E27FC236}">
                <a16:creationId xmlns:a16="http://schemas.microsoft.com/office/drawing/2014/main" id="{1C16CBE8-34D6-FD26-AC41-32CC4D34DA42}"/>
              </a:ext>
            </a:extLst>
          </p:cNvPr>
          <p:cNvSpPr/>
          <p:nvPr/>
        </p:nvSpPr>
        <p:spPr>
          <a:xfrm>
            <a:off x="9689550" y="2554412"/>
            <a:ext cx="2121450" cy="1533442"/>
          </a:xfrm>
          <a:prstGeom prst="roundRect">
            <a:avLst/>
          </a:prstGeom>
          <a:solidFill>
            <a:schemeClr val="accent5">
              <a:lumMod val="20000"/>
              <a:lumOff val="80000"/>
            </a:schemeClr>
          </a:solidFill>
          <a:ln w="6350" cap="sq">
            <a:solidFill>
              <a:schemeClr val="accent5"/>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accent5"/>
                </a:solidFill>
                <a:latin typeface="Arial" panose="020B0604020202020204" pitchFamily="34" charset="0"/>
                <a:cs typeface="Arial" panose="020B0604020202020204" pitchFamily="34" charset="0"/>
              </a:rPr>
              <a:t>Bold enables a simple refresh the Friday before Election Day, syncing your eBooks in minutes </a:t>
            </a:r>
          </a:p>
        </p:txBody>
      </p:sp>
      <p:sp>
        <p:nvSpPr>
          <p:cNvPr id="76" name="Rectangle: Rounded Corners 75">
            <a:extLst>
              <a:ext uri="{FF2B5EF4-FFF2-40B4-BE49-F238E27FC236}">
                <a16:creationId xmlns:a16="http://schemas.microsoft.com/office/drawing/2014/main" id="{13F8EAC9-8475-357F-BC98-50F3A3F3DC29}"/>
              </a:ext>
            </a:extLst>
          </p:cNvPr>
          <p:cNvSpPr/>
          <p:nvPr/>
        </p:nvSpPr>
        <p:spPr>
          <a:xfrm>
            <a:off x="2708137" y="4628240"/>
            <a:ext cx="2121450" cy="1533442"/>
          </a:xfrm>
          <a:prstGeom prst="roundRect">
            <a:avLst/>
          </a:prstGeom>
          <a:solidFill>
            <a:schemeClr val="accent2">
              <a:lumMod val="20000"/>
              <a:lumOff val="80000"/>
            </a:schemeClr>
          </a:solidFill>
          <a:ln w="6350" cap="sq">
            <a:solidFill>
              <a:schemeClr val="accent2"/>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dirty="0">
                <a:ln>
                  <a:noFill/>
                </a:ln>
                <a:solidFill>
                  <a:srgbClr val="00507F"/>
                </a:solidFill>
                <a:effectLst/>
                <a:uLnTx/>
                <a:uFillTx/>
                <a:latin typeface="Arial" panose="020B0604020202020204" pitchFamily="34" charset="0"/>
                <a:ea typeface="+mn-ea"/>
                <a:cs typeface="Arial" panose="020B0604020202020204" pitchFamily="34" charset="0"/>
              </a:rPr>
              <a:t>Real-Time Reporting</a:t>
            </a:r>
          </a:p>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Live check-in data flows immediately into your dashboards</a:t>
            </a:r>
            <a:endParaRPr lang="en-US" sz="1200" dirty="0">
              <a:solidFill>
                <a:schemeClr val="tx1"/>
              </a:solidFill>
              <a:latin typeface="Arial" panose="020B0604020202020204" pitchFamily="34" charset="0"/>
              <a:cs typeface="Arial" panose="020B0604020202020204" pitchFamily="34" charset="0"/>
            </a:endParaRPr>
          </a:p>
        </p:txBody>
      </p:sp>
      <p:sp>
        <p:nvSpPr>
          <p:cNvPr id="77" name="Rectangle: Rounded Corners 76">
            <a:extLst>
              <a:ext uri="{FF2B5EF4-FFF2-40B4-BE49-F238E27FC236}">
                <a16:creationId xmlns:a16="http://schemas.microsoft.com/office/drawing/2014/main" id="{A1BF6E32-ACE0-7A6B-5D5C-9F9EB7D81460}"/>
              </a:ext>
            </a:extLst>
          </p:cNvPr>
          <p:cNvSpPr/>
          <p:nvPr/>
        </p:nvSpPr>
        <p:spPr>
          <a:xfrm>
            <a:off x="7362413" y="4628240"/>
            <a:ext cx="2121450" cy="1533442"/>
          </a:xfrm>
          <a:prstGeom prst="roundRect">
            <a:avLst/>
          </a:prstGeom>
          <a:solidFill>
            <a:schemeClr val="accent2">
              <a:lumMod val="20000"/>
              <a:lumOff val="80000"/>
            </a:schemeClr>
          </a:solidFill>
          <a:ln w="6350" cap="sq">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accent4"/>
                </a:solidFill>
                <a:latin typeface="Arial" panose="020B0604020202020204" pitchFamily="34" charset="0"/>
                <a:cs typeface="Arial" panose="020B0604020202020204" pitchFamily="34" charset="0"/>
              </a:rPr>
              <a:t>On-Site </a:t>
            </a:r>
            <a:br>
              <a:rPr lang="en-US" sz="1600" b="1" dirty="0">
                <a:solidFill>
                  <a:schemeClr val="accent4"/>
                </a:solidFill>
                <a:latin typeface="Arial" panose="020B0604020202020204" pitchFamily="34" charset="0"/>
                <a:cs typeface="Arial" panose="020B0604020202020204" pitchFamily="34" charset="0"/>
              </a:rPr>
            </a:br>
            <a:r>
              <a:rPr lang="en-US" sz="1600" b="1" dirty="0">
                <a:solidFill>
                  <a:schemeClr val="accent4"/>
                </a:solidFill>
                <a:latin typeface="Arial" panose="020B0604020202020204" pitchFamily="34" charset="0"/>
                <a:cs typeface="Arial" panose="020B0604020202020204" pitchFamily="34" charset="0"/>
              </a:rPr>
              <a:t>Support</a:t>
            </a:r>
          </a:p>
          <a:p>
            <a:pPr algn="ctr">
              <a:spcBef>
                <a:spcPts val="300"/>
              </a:spcBef>
              <a:spcAft>
                <a:spcPts val="300"/>
              </a:spcAft>
            </a:pPr>
            <a:r>
              <a:rPr lang="en-US" sz="1200" dirty="0">
                <a:solidFill>
                  <a:schemeClr val="tx1"/>
                </a:solidFill>
                <a:latin typeface="Arial" panose="020B0604020202020204" pitchFamily="34" charset="0"/>
                <a:cs typeface="Arial" panose="020B0604020202020204" pitchFamily="34" charset="0"/>
              </a:rPr>
              <a:t>Bold’s poll reps deliver last-minute training to ensure your staff is ready for Election Day</a:t>
            </a:r>
          </a:p>
        </p:txBody>
      </p:sp>
      <p:grpSp>
        <p:nvGrpSpPr>
          <p:cNvPr id="125" name="Group 124">
            <a:extLst>
              <a:ext uri="{FF2B5EF4-FFF2-40B4-BE49-F238E27FC236}">
                <a16:creationId xmlns:a16="http://schemas.microsoft.com/office/drawing/2014/main" id="{A7B71406-781B-966B-AFDB-5FDB65ADFA21}"/>
              </a:ext>
            </a:extLst>
          </p:cNvPr>
          <p:cNvGrpSpPr/>
          <p:nvPr/>
        </p:nvGrpSpPr>
        <p:grpSpPr>
          <a:xfrm>
            <a:off x="1046457" y="4019543"/>
            <a:ext cx="10099087" cy="677009"/>
            <a:chOff x="1046457" y="3848571"/>
            <a:chExt cx="10099087" cy="677009"/>
          </a:xfrm>
        </p:grpSpPr>
        <p:grpSp>
          <p:nvGrpSpPr>
            <p:cNvPr id="106" name="Group 105">
              <a:extLst>
                <a:ext uri="{FF2B5EF4-FFF2-40B4-BE49-F238E27FC236}">
                  <a16:creationId xmlns:a16="http://schemas.microsoft.com/office/drawing/2014/main" id="{8B9A2C44-A8E1-83F7-BACF-B9CFDCC24948}"/>
                </a:ext>
              </a:extLst>
            </p:cNvPr>
            <p:cNvGrpSpPr/>
            <p:nvPr/>
          </p:nvGrpSpPr>
          <p:grpSpPr>
            <a:xfrm>
              <a:off x="10400834" y="3848571"/>
              <a:ext cx="744710" cy="677009"/>
              <a:chOff x="7241708" y="5064361"/>
              <a:chExt cx="677009" cy="677009"/>
            </a:xfrm>
          </p:grpSpPr>
          <p:sp>
            <p:nvSpPr>
              <p:cNvPr id="107" name="Oval 106">
                <a:extLst>
                  <a:ext uri="{FF2B5EF4-FFF2-40B4-BE49-F238E27FC236}">
                    <a16:creationId xmlns:a16="http://schemas.microsoft.com/office/drawing/2014/main" id="{EB8750CC-EA40-1E20-EF58-032AD1312256}"/>
                  </a:ext>
                </a:extLst>
              </p:cNvPr>
              <p:cNvSpPr/>
              <p:nvPr/>
            </p:nvSpPr>
            <p:spPr>
              <a:xfrm>
                <a:off x="7241708" y="5064361"/>
                <a:ext cx="677009" cy="677009"/>
              </a:xfrm>
              <a:prstGeom prst="ellipse">
                <a:avLst/>
              </a:prstGeom>
              <a:solidFill>
                <a:srgbClr val="00A89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08" name="Graphic 107" descr="Clipboard Checked with solid fill">
                <a:extLst>
                  <a:ext uri="{FF2B5EF4-FFF2-40B4-BE49-F238E27FC236}">
                    <a16:creationId xmlns:a16="http://schemas.microsoft.com/office/drawing/2014/main" id="{F791761D-1B09-BEA4-0AAE-7C0AFEE206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5504" y="5158157"/>
                <a:ext cx="489416" cy="489416"/>
              </a:xfrm>
              <a:prstGeom prst="rect">
                <a:avLst/>
              </a:prstGeom>
            </p:spPr>
          </p:pic>
        </p:grpSp>
        <p:grpSp>
          <p:nvGrpSpPr>
            <p:cNvPr id="110" name="Group 109">
              <a:extLst>
                <a:ext uri="{FF2B5EF4-FFF2-40B4-BE49-F238E27FC236}">
                  <a16:creationId xmlns:a16="http://schemas.microsoft.com/office/drawing/2014/main" id="{9DFEFE2D-8889-2E1B-8278-9DA6A764110F}"/>
                </a:ext>
              </a:extLst>
            </p:cNvPr>
            <p:cNvGrpSpPr/>
            <p:nvPr/>
          </p:nvGrpSpPr>
          <p:grpSpPr>
            <a:xfrm>
              <a:off x="5723647" y="3848571"/>
              <a:ext cx="744710" cy="677009"/>
              <a:chOff x="7241708" y="3368079"/>
              <a:chExt cx="677009" cy="677009"/>
            </a:xfrm>
          </p:grpSpPr>
          <p:sp>
            <p:nvSpPr>
              <p:cNvPr id="112" name="Oval 111">
                <a:extLst>
                  <a:ext uri="{FF2B5EF4-FFF2-40B4-BE49-F238E27FC236}">
                    <a16:creationId xmlns:a16="http://schemas.microsoft.com/office/drawing/2014/main" id="{81608859-9E2B-6DA1-2125-A59FE04F9758}"/>
                  </a:ext>
                </a:extLst>
              </p:cNvPr>
              <p:cNvSpPr/>
              <p:nvPr/>
            </p:nvSpPr>
            <p:spPr>
              <a:xfrm>
                <a:off x="7241708" y="3368079"/>
                <a:ext cx="677009" cy="677009"/>
              </a:xfrm>
              <a:prstGeom prst="ellipse">
                <a:avLst/>
              </a:prstGeom>
              <a:solidFill>
                <a:srgbClr val="FFD80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4" name="Graphic 113" descr="Box with solid fill">
                <a:extLst>
                  <a:ext uri="{FF2B5EF4-FFF2-40B4-BE49-F238E27FC236}">
                    <a16:creationId xmlns:a16="http://schemas.microsoft.com/office/drawing/2014/main" id="{A9C4A157-AF20-37B4-723E-B1C7B839F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6703" y="3412343"/>
                <a:ext cx="587021" cy="587021"/>
              </a:xfrm>
              <a:prstGeom prst="rect">
                <a:avLst/>
              </a:prstGeom>
            </p:spPr>
          </p:pic>
        </p:grpSp>
        <p:grpSp>
          <p:nvGrpSpPr>
            <p:cNvPr id="116" name="Group 115">
              <a:extLst>
                <a:ext uri="{FF2B5EF4-FFF2-40B4-BE49-F238E27FC236}">
                  <a16:creationId xmlns:a16="http://schemas.microsoft.com/office/drawing/2014/main" id="{BCF9BF0E-A8E1-290E-E10F-23BC8F2823A2}"/>
                </a:ext>
              </a:extLst>
            </p:cNvPr>
            <p:cNvGrpSpPr/>
            <p:nvPr/>
          </p:nvGrpSpPr>
          <p:grpSpPr>
            <a:xfrm>
              <a:off x="3384844" y="3848571"/>
              <a:ext cx="744710" cy="677009"/>
              <a:chOff x="381001" y="2519937"/>
              <a:chExt cx="677009" cy="677009"/>
            </a:xfrm>
          </p:grpSpPr>
          <p:sp>
            <p:nvSpPr>
              <p:cNvPr id="117" name="Oval 116">
                <a:extLst>
                  <a:ext uri="{FF2B5EF4-FFF2-40B4-BE49-F238E27FC236}">
                    <a16:creationId xmlns:a16="http://schemas.microsoft.com/office/drawing/2014/main" id="{B76AD4E8-9268-61E0-83A0-609D5EC7EED8}"/>
                  </a:ext>
                </a:extLst>
              </p:cNvPr>
              <p:cNvSpPr/>
              <p:nvPr/>
            </p:nvSpPr>
            <p:spPr>
              <a:xfrm>
                <a:off x="381001" y="2519937"/>
                <a:ext cx="677009" cy="677009"/>
              </a:xfrm>
              <a:prstGeom prst="ellipse">
                <a:avLst/>
              </a:prstGeom>
              <a:solidFill>
                <a:srgbClr val="005FA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8" name="Graphic 117" descr="Tablet with solid fill">
                <a:extLst>
                  <a:ext uri="{FF2B5EF4-FFF2-40B4-BE49-F238E27FC236}">
                    <a16:creationId xmlns:a16="http://schemas.microsoft.com/office/drawing/2014/main" id="{84AF8EAB-5A81-BFD3-40D7-953DD3175C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678" y="2589126"/>
                <a:ext cx="533655" cy="533655"/>
              </a:xfrm>
              <a:prstGeom prst="rect">
                <a:avLst/>
              </a:prstGeom>
            </p:spPr>
          </p:pic>
        </p:grpSp>
        <p:grpSp>
          <p:nvGrpSpPr>
            <p:cNvPr id="119" name="Group 118">
              <a:extLst>
                <a:ext uri="{FF2B5EF4-FFF2-40B4-BE49-F238E27FC236}">
                  <a16:creationId xmlns:a16="http://schemas.microsoft.com/office/drawing/2014/main" id="{83DE2A2A-2BE4-9DB5-10F5-73024433417F}"/>
                </a:ext>
              </a:extLst>
            </p:cNvPr>
            <p:cNvGrpSpPr/>
            <p:nvPr/>
          </p:nvGrpSpPr>
          <p:grpSpPr>
            <a:xfrm>
              <a:off x="1046457" y="3848571"/>
              <a:ext cx="744710" cy="677009"/>
              <a:chOff x="7241708" y="1671795"/>
              <a:chExt cx="677009" cy="677009"/>
            </a:xfrm>
          </p:grpSpPr>
          <p:sp>
            <p:nvSpPr>
              <p:cNvPr id="120" name="Oval 119">
                <a:extLst>
                  <a:ext uri="{FF2B5EF4-FFF2-40B4-BE49-F238E27FC236}">
                    <a16:creationId xmlns:a16="http://schemas.microsoft.com/office/drawing/2014/main" id="{F542848A-361D-64AA-D27D-FC1BA56A6DCB}"/>
                  </a:ext>
                </a:extLst>
              </p:cNvPr>
              <p:cNvSpPr/>
              <p:nvPr/>
            </p:nvSpPr>
            <p:spPr>
              <a:xfrm>
                <a:off x="7241708" y="1671795"/>
                <a:ext cx="677009" cy="677009"/>
              </a:xfrm>
              <a:prstGeom prst="ellipse">
                <a:avLst/>
              </a:prstGeom>
              <a:solidFill>
                <a:srgbClr val="2E7FF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21" name="Graphic 120" descr="Cycle with people outline">
                <a:extLst>
                  <a:ext uri="{FF2B5EF4-FFF2-40B4-BE49-F238E27FC236}">
                    <a16:creationId xmlns:a16="http://schemas.microsoft.com/office/drawing/2014/main" id="{5F2C3999-685A-72B7-603D-B985C30A99A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5928" y="1686015"/>
                <a:ext cx="648568" cy="648568"/>
              </a:xfrm>
              <a:prstGeom prst="rect">
                <a:avLst/>
              </a:prstGeom>
            </p:spPr>
          </p:pic>
        </p:grpSp>
        <p:grpSp>
          <p:nvGrpSpPr>
            <p:cNvPr id="122" name="Group 121">
              <a:extLst>
                <a:ext uri="{FF2B5EF4-FFF2-40B4-BE49-F238E27FC236}">
                  <a16:creationId xmlns:a16="http://schemas.microsoft.com/office/drawing/2014/main" id="{2361E164-293D-CEC5-77C8-AC6DBF7147AE}"/>
                </a:ext>
              </a:extLst>
            </p:cNvPr>
            <p:cNvGrpSpPr/>
            <p:nvPr/>
          </p:nvGrpSpPr>
          <p:grpSpPr>
            <a:xfrm>
              <a:off x="8062858" y="3848571"/>
              <a:ext cx="744710" cy="677009"/>
              <a:chOff x="381001" y="4216220"/>
              <a:chExt cx="677009" cy="677009"/>
            </a:xfrm>
          </p:grpSpPr>
          <p:sp>
            <p:nvSpPr>
              <p:cNvPr id="123" name="Oval 122">
                <a:extLst>
                  <a:ext uri="{FF2B5EF4-FFF2-40B4-BE49-F238E27FC236}">
                    <a16:creationId xmlns:a16="http://schemas.microsoft.com/office/drawing/2014/main" id="{AA5989B4-9909-A0C5-21E4-76E63FE592C5}"/>
                  </a:ext>
                </a:extLst>
              </p:cNvPr>
              <p:cNvSpPr/>
              <p:nvPr/>
            </p:nvSpPr>
            <p:spPr>
              <a:xfrm>
                <a:off x="381001" y="4216220"/>
                <a:ext cx="677009" cy="677009"/>
              </a:xfrm>
              <a:prstGeom prst="ellipse">
                <a:avLst/>
              </a:prstGeom>
              <a:solidFill>
                <a:srgbClr val="00507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24" name="Graphic 123" descr="Teacher with solid fill">
                <a:extLst>
                  <a:ext uri="{FF2B5EF4-FFF2-40B4-BE49-F238E27FC236}">
                    <a16:creationId xmlns:a16="http://schemas.microsoft.com/office/drawing/2014/main" id="{11AA43A1-1D94-3855-72DD-6920912F90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0985" y="4266204"/>
                <a:ext cx="577040" cy="577040"/>
              </a:xfrm>
              <a:prstGeom prst="rect">
                <a:avLst/>
              </a:prstGeom>
            </p:spPr>
          </p:pic>
        </p:grpSp>
      </p:grpSp>
      <p:sp>
        <p:nvSpPr>
          <p:cNvPr id="140" name="Content Placeholder 7">
            <a:extLst>
              <a:ext uri="{FF2B5EF4-FFF2-40B4-BE49-F238E27FC236}">
                <a16:creationId xmlns:a16="http://schemas.microsoft.com/office/drawing/2014/main" id="{05375C8E-982E-F9B1-A9A5-3CD010F40BAF}"/>
              </a:ext>
            </a:extLst>
          </p:cNvPr>
          <p:cNvSpPr txBox="1">
            <a:spLocks/>
          </p:cNvSpPr>
          <p:nvPr/>
        </p:nvSpPr>
        <p:spPr>
          <a:xfrm>
            <a:off x="380998" y="999197"/>
            <a:ext cx="11430002" cy="320040"/>
          </a:xfrm>
          <a:prstGeom prst="roundRect">
            <a:avLst/>
          </a:prstGeom>
          <a:solidFill>
            <a:srgbClr val="2E7FF5"/>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Pre-Election Preparation</a:t>
            </a:r>
          </a:p>
        </p:txBody>
      </p:sp>
    </p:spTree>
    <p:extLst>
      <p:ext uri="{BB962C8B-B14F-4D97-AF65-F5344CB8AC3E}">
        <p14:creationId xmlns:p14="http://schemas.microsoft.com/office/powerpoint/2010/main" val="312235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DA6AA-FD81-08C8-7A8B-FB9FCF12DF9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C59204-F155-AFA1-5C2F-8A9092B88655}"/>
              </a:ext>
            </a:extLst>
          </p:cNvPr>
          <p:cNvSpPr>
            <a:spLocks noGrp="1"/>
          </p:cNvSpPr>
          <p:nvPr>
            <p:ph type="sldNum" sz="quarter" idx="4"/>
          </p:nvPr>
        </p:nvSpPr>
        <p:spPr/>
        <p:txBody>
          <a:bodyPr/>
          <a:lstStyle/>
          <a:p>
            <a:fld id="{BE1867B5-C1A1-46CF-9517-8DF7752C1DA6}" type="slidenum">
              <a:rPr lang="en-US" smtClean="0"/>
              <a:pPr/>
              <a:t>9</a:t>
            </a:fld>
            <a:endParaRPr lang="en-US"/>
          </a:p>
        </p:txBody>
      </p:sp>
      <p:sp>
        <p:nvSpPr>
          <p:cNvPr id="3" name="Text Placeholder 2">
            <a:extLst>
              <a:ext uri="{FF2B5EF4-FFF2-40B4-BE49-F238E27FC236}">
                <a16:creationId xmlns:a16="http://schemas.microsoft.com/office/drawing/2014/main" id="{F6D99CBD-B934-EDB4-41F4-A02853D49294}"/>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502999F2-D6F6-4834-DD32-10017479090E}"/>
              </a:ext>
            </a:extLst>
          </p:cNvPr>
          <p:cNvSpPr>
            <a:spLocks noGrp="1"/>
          </p:cNvSpPr>
          <p:nvPr>
            <p:ph type="body" sz="quarter" idx="11"/>
          </p:nvPr>
        </p:nvSpPr>
        <p:spPr/>
        <p:txBody>
          <a:bodyPr>
            <a:normAutofit/>
          </a:bodyPr>
          <a:lstStyle/>
          <a:p>
            <a:r>
              <a:rPr lang="en-US" dirty="0"/>
              <a:t>EMS User-Interface Overview: Home Screen</a:t>
            </a:r>
          </a:p>
        </p:txBody>
      </p:sp>
      <p:sp>
        <p:nvSpPr>
          <p:cNvPr id="5" name="Text Placeholder 4">
            <a:extLst>
              <a:ext uri="{FF2B5EF4-FFF2-40B4-BE49-F238E27FC236}">
                <a16:creationId xmlns:a16="http://schemas.microsoft.com/office/drawing/2014/main" id="{A1FF0218-599A-AA89-09A4-ACEBDDDA8B0E}"/>
              </a:ext>
            </a:extLst>
          </p:cNvPr>
          <p:cNvSpPr>
            <a:spLocks noGrp="1"/>
          </p:cNvSpPr>
          <p:nvPr>
            <p:ph type="body" sz="quarter" idx="12"/>
          </p:nvPr>
        </p:nvSpPr>
        <p:spPr>
          <a:xfrm>
            <a:off x="381000" y="524228"/>
            <a:ext cx="11430000" cy="412678"/>
          </a:xfrm>
        </p:spPr>
        <p:txBody>
          <a:bodyPr/>
          <a:lstStyle/>
          <a:p>
            <a:r>
              <a:rPr lang="en-US" dirty="0"/>
              <a:t>Designed for every role in your election team, Bold empowers every election official throughout the process </a:t>
            </a:r>
          </a:p>
        </p:txBody>
      </p:sp>
      <p:sp>
        <p:nvSpPr>
          <p:cNvPr id="42" name="TextBox 41">
            <a:extLst>
              <a:ext uri="{FF2B5EF4-FFF2-40B4-BE49-F238E27FC236}">
                <a16:creationId xmlns:a16="http://schemas.microsoft.com/office/drawing/2014/main" id="{1057C721-815D-E3FB-D69D-843C83F50E91}"/>
              </a:ext>
            </a:extLst>
          </p:cNvPr>
          <p:cNvSpPr txBox="1"/>
          <p:nvPr/>
        </p:nvSpPr>
        <p:spPr>
          <a:xfrm>
            <a:off x="6477451" y="2027990"/>
            <a:ext cx="5221160" cy="492443"/>
          </a:xfrm>
          <a:prstGeom prst="rect">
            <a:avLst/>
          </a:prstGeom>
          <a:noFill/>
        </p:spPr>
        <p:txBody>
          <a:bodyPr wrap="square" lIns="0" tIns="0" rIns="0" bIns="0" rtlCol="0">
            <a:spAutoFit/>
          </a:bodyPr>
          <a:lstStyle/>
          <a:p>
            <a:r>
              <a:rPr lang="en-US" sz="3200" b="1" dirty="0">
                <a:solidFill>
                  <a:srgbClr val="2E7FF5"/>
                </a:solidFill>
                <a:latin typeface="Arial" panose="020B0604020202020204" pitchFamily="34" charset="0"/>
                <a:cs typeface="Arial" panose="020B0604020202020204" pitchFamily="34" charset="0"/>
              </a:rPr>
              <a:t>Ready from the Start</a:t>
            </a:r>
            <a:endParaRPr lang="en-US" sz="3200" dirty="0">
              <a:solidFill>
                <a:srgbClr val="2E7FF5"/>
              </a:solidFill>
              <a:latin typeface="Arial" panose="020B0604020202020204" pitchFamily="34" charset="0"/>
              <a:cs typeface="Arial" panose="020B0604020202020204" pitchFamily="34" charset="0"/>
            </a:endParaRPr>
          </a:p>
        </p:txBody>
      </p:sp>
      <p:sp>
        <p:nvSpPr>
          <p:cNvPr id="44" name="Line 7">
            <a:extLst>
              <a:ext uri="{FF2B5EF4-FFF2-40B4-BE49-F238E27FC236}">
                <a16:creationId xmlns:a16="http://schemas.microsoft.com/office/drawing/2014/main" id="{4B891042-C02C-DE22-66BE-907EEF0FBC32}"/>
              </a:ext>
            </a:extLst>
          </p:cNvPr>
          <p:cNvSpPr>
            <a:spLocks noChangeShapeType="1"/>
          </p:cNvSpPr>
          <p:nvPr/>
        </p:nvSpPr>
        <p:spPr bwMode="auto">
          <a:xfrm>
            <a:off x="6797077"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7">
            <a:extLst>
              <a:ext uri="{FF2B5EF4-FFF2-40B4-BE49-F238E27FC236}">
                <a16:creationId xmlns:a16="http://schemas.microsoft.com/office/drawing/2014/main" id="{FCEAF88A-2B9E-6AE7-526B-48F83518C2C8}"/>
              </a:ext>
            </a:extLst>
          </p:cNvPr>
          <p:cNvSpPr>
            <a:spLocks noChangeShapeType="1"/>
          </p:cNvSpPr>
          <p:nvPr/>
        </p:nvSpPr>
        <p:spPr bwMode="auto">
          <a:xfrm>
            <a:off x="801289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7">
            <a:extLst>
              <a:ext uri="{FF2B5EF4-FFF2-40B4-BE49-F238E27FC236}">
                <a16:creationId xmlns:a16="http://schemas.microsoft.com/office/drawing/2014/main" id="{872DD5ED-C543-8BE3-A218-03F72B3DE838}"/>
              </a:ext>
            </a:extLst>
          </p:cNvPr>
          <p:cNvSpPr>
            <a:spLocks noChangeShapeType="1"/>
          </p:cNvSpPr>
          <p:nvPr/>
        </p:nvSpPr>
        <p:spPr bwMode="auto">
          <a:xfrm>
            <a:off x="9224968"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7">
            <a:extLst>
              <a:ext uri="{FF2B5EF4-FFF2-40B4-BE49-F238E27FC236}">
                <a16:creationId xmlns:a16="http://schemas.microsoft.com/office/drawing/2014/main" id="{FEF850BB-5C7E-C8E0-B375-7FC8659088C0}"/>
              </a:ext>
            </a:extLst>
          </p:cNvPr>
          <p:cNvSpPr>
            <a:spLocks noChangeShapeType="1"/>
          </p:cNvSpPr>
          <p:nvPr/>
        </p:nvSpPr>
        <p:spPr bwMode="auto">
          <a:xfrm>
            <a:off x="10440870" y="3859970"/>
            <a:ext cx="1098921" cy="0"/>
          </a:xfrm>
          <a:prstGeom prst="line">
            <a:avLst/>
          </a:prstGeom>
          <a:noFill/>
          <a:ln w="1270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47">
            <a:extLst>
              <a:ext uri="{FF2B5EF4-FFF2-40B4-BE49-F238E27FC236}">
                <a16:creationId xmlns:a16="http://schemas.microsoft.com/office/drawing/2014/main" id="{35F6348B-819C-F87F-2177-3A6C5D07FA7E}"/>
              </a:ext>
            </a:extLst>
          </p:cNvPr>
          <p:cNvSpPr/>
          <p:nvPr/>
        </p:nvSpPr>
        <p:spPr>
          <a:xfrm>
            <a:off x="6704838" y="3810152"/>
            <a:ext cx="99636" cy="99636"/>
          </a:xfrm>
          <a:prstGeom prst="ellipse">
            <a:avLst/>
          </a:prstGeom>
          <a:solidFill>
            <a:srgbClr val="2E7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F17F7F8-0302-0D3E-5B29-5BEDE0820229}"/>
              </a:ext>
            </a:extLst>
          </p:cNvPr>
          <p:cNvSpPr/>
          <p:nvPr/>
        </p:nvSpPr>
        <p:spPr>
          <a:xfrm>
            <a:off x="7878531" y="3810152"/>
            <a:ext cx="99636" cy="99636"/>
          </a:xfrm>
          <a:prstGeom prst="ellipse">
            <a:avLst/>
          </a:prstGeom>
          <a:solidFill>
            <a:srgbClr val="0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C6674F07-F492-9575-2204-2846029EC68E}"/>
              </a:ext>
            </a:extLst>
          </p:cNvPr>
          <p:cNvSpPr/>
          <p:nvPr/>
        </p:nvSpPr>
        <p:spPr>
          <a:xfrm>
            <a:off x="7840093" y="3771714"/>
            <a:ext cx="176513" cy="176513"/>
          </a:xfrm>
          <a:prstGeom prst="arc">
            <a:avLst>
              <a:gd name="adj1" fmla="val 13550007"/>
              <a:gd name="adj2" fmla="val 8407218"/>
            </a:avLst>
          </a:prstGeom>
          <a:noFill/>
          <a:ln w="12700">
            <a:solidFill>
              <a:srgbClr val="FFA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2F20F4A-F8FA-A7C3-509E-E29E418CB3C0}"/>
              </a:ext>
            </a:extLst>
          </p:cNvPr>
          <p:cNvSpPr/>
          <p:nvPr/>
        </p:nvSpPr>
        <p:spPr>
          <a:xfrm>
            <a:off x="9090663" y="3810152"/>
            <a:ext cx="99636" cy="99636"/>
          </a:xfrm>
          <a:prstGeom prst="ellipse">
            <a:avLst/>
          </a:prstGeom>
          <a:solidFill>
            <a:srgbClr val="FFA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id="{CE37B2E9-1B54-9966-0A73-A78FD5DFF179}"/>
              </a:ext>
            </a:extLst>
          </p:cNvPr>
          <p:cNvSpPr/>
          <p:nvPr/>
        </p:nvSpPr>
        <p:spPr>
          <a:xfrm>
            <a:off x="9052225" y="3771714"/>
            <a:ext cx="176513" cy="176513"/>
          </a:xfrm>
          <a:prstGeom prst="arc">
            <a:avLst>
              <a:gd name="adj1" fmla="val 13550007"/>
              <a:gd name="adj2" fmla="val 8407218"/>
            </a:avLst>
          </a:prstGeom>
          <a:noFill/>
          <a:ln w="12700">
            <a:solidFill>
              <a:srgbClr val="005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2A4CD15-3219-A257-BF2B-E231C3133173}"/>
              </a:ext>
            </a:extLst>
          </p:cNvPr>
          <p:cNvSpPr/>
          <p:nvPr/>
        </p:nvSpPr>
        <p:spPr>
          <a:xfrm>
            <a:off x="10302795" y="3810152"/>
            <a:ext cx="99636" cy="99636"/>
          </a:xfrm>
          <a:prstGeom prst="ellipse">
            <a:avLst/>
          </a:prstGeom>
          <a:solidFill>
            <a:srgbClr val="05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684CEDE6-497E-CFBF-E072-47F3D5B00060}"/>
              </a:ext>
            </a:extLst>
          </p:cNvPr>
          <p:cNvSpPr/>
          <p:nvPr/>
        </p:nvSpPr>
        <p:spPr>
          <a:xfrm>
            <a:off x="10264357" y="3771714"/>
            <a:ext cx="176513" cy="176513"/>
          </a:xfrm>
          <a:prstGeom prst="arc">
            <a:avLst>
              <a:gd name="adj1" fmla="val 13550007"/>
              <a:gd name="adj2" fmla="val 8407218"/>
            </a:avLst>
          </a:prstGeom>
          <a:noFill/>
          <a:ln w="12700">
            <a:solidFill>
              <a:srgbClr val="00A8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22D91B8-E2B4-69A9-0CF4-D435AFD0BCE2}"/>
              </a:ext>
            </a:extLst>
          </p:cNvPr>
          <p:cNvSpPr/>
          <p:nvPr/>
        </p:nvSpPr>
        <p:spPr>
          <a:xfrm>
            <a:off x="11476489" y="3810152"/>
            <a:ext cx="99636" cy="99636"/>
          </a:xfrm>
          <a:prstGeom prst="ellipse">
            <a:avLst/>
          </a:prstGeom>
          <a:solidFill>
            <a:srgbClr val="2DB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5E732EE8-9700-C623-5B60-41C4BB956CFE}"/>
              </a:ext>
            </a:extLst>
          </p:cNvPr>
          <p:cNvSpPr txBox="1"/>
          <p:nvPr/>
        </p:nvSpPr>
        <p:spPr>
          <a:xfrm>
            <a:off x="6804474"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2E7FF5"/>
                </a:solidFill>
                <a:latin typeface="Arial" panose="020B0604020202020204" pitchFamily="34" charset="0"/>
                <a:cs typeface="Arial" panose="020B0604020202020204" pitchFamily="34" charset="0"/>
              </a:rPr>
              <a:t>Continuously Monitored</a:t>
            </a:r>
          </a:p>
        </p:txBody>
      </p:sp>
      <p:sp>
        <p:nvSpPr>
          <p:cNvPr id="66" name="TextBox 65">
            <a:extLst>
              <a:ext uri="{FF2B5EF4-FFF2-40B4-BE49-F238E27FC236}">
                <a16:creationId xmlns:a16="http://schemas.microsoft.com/office/drawing/2014/main" id="{E51FDA2D-29BE-4657-5B65-0D5B69D41078}"/>
              </a:ext>
            </a:extLst>
          </p:cNvPr>
          <p:cNvSpPr txBox="1"/>
          <p:nvPr/>
        </p:nvSpPr>
        <p:spPr>
          <a:xfrm>
            <a:off x="8003793"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FAF"/>
                </a:solidFill>
                <a:latin typeface="Arial" panose="020B0604020202020204" pitchFamily="34" charset="0"/>
                <a:cs typeface="Arial" panose="020B0604020202020204" pitchFamily="34" charset="0"/>
              </a:rPr>
              <a:t>Dual-Language Option</a:t>
            </a:r>
          </a:p>
        </p:txBody>
      </p:sp>
      <p:sp>
        <p:nvSpPr>
          <p:cNvPr id="67" name="TextBox 66">
            <a:extLst>
              <a:ext uri="{FF2B5EF4-FFF2-40B4-BE49-F238E27FC236}">
                <a16:creationId xmlns:a16="http://schemas.microsoft.com/office/drawing/2014/main" id="{FD5E7516-0B37-2D52-7055-4160C39ECC35}"/>
              </a:ext>
            </a:extLst>
          </p:cNvPr>
          <p:cNvSpPr txBox="1"/>
          <p:nvPr/>
        </p:nvSpPr>
        <p:spPr>
          <a:xfrm>
            <a:off x="9203112" y="3942510"/>
            <a:ext cx="1074057" cy="507831"/>
          </a:xfrm>
          <a:prstGeom prst="rect">
            <a:avLst/>
          </a:prstGeom>
          <a:noFill/>
          <a:ln w="6350">
            <a:noFill/>
            <a:prstDash val="dash"/>
          </a:ln>
        </p:spPr>
        <p:txBody>
          <a:bodyPr wrap="square" lIns="0" tIns="0" rIns="0" bIns="0" rtlCol="0">
            <a:spAutoFit/>
          </a:bodyPr>
          <a:lstStyle/>
          <a:p>
            <a:pPr algn="ctr"/>
            <a:r>
              <a:rPr lang="en-US" sz="1100" b="1" dirty="0">
                <a:solidFill>
                  <a:srgbClr val="00A896"/>
                </a:solidFill>
                <a:latin typeface="Arial" panose="020B0604020202020204" pitchFamily="34" charset="0"/>
                <a:cs typeface="Arial" panose="020B0604020202020204" pitchFamily="34" charset="0"/>
              </a:rPr>
              <a:t>Proactive Battery Life Tracking</a:t>
            </a:r>
          </a:p>
        </p:txBody>
      </p:sp>
      <p:sp>
        <p:nvSpPr>
          <p:cNvPr id="68" name="TextBox 67">
            <a:extLst>
              <a:ext uri="{FF2B5EF4-FFF2-40B4-BE49-F238E27FC236}">
                <a16:creationId xmlns:a16="http://schemas.microsoft.com/office/drawing/2014/main" id="{A5A0A104-FDB7-0FF3-D194-1F3718658CCE}"/>
              </a:ext>
            </a:extLst>
          </p:cNvPr>
          <p:cNvSpPr txBox="1"/>
          <p:nvPr/>
        </p:nvSpPr>
        <p:spPr>
          <a:xfrm>
            <a:off x="10402431" y="3942510"/>
            <a:ext cx="1074057" cy="338554"/>
          </a:xfrm>
          <a:prstGeom prst="rect">
            <a:avLst/>
          </a:prstGeom>
          <a:noFill/>
          <a:ln w="6350">
            <a:noFill/>
            <a:prstDash val="dash"/>
          </a:ln>
        </p:spPr>
        <p:txBody>
          <a:bodyPr wrap="square" lIns="0" tIns="0" rIns="0" bIns="0" rtlCol="0">
            <a:spAutoFit/>
          </a:bodyPr>
          <a:lstStyle/>
          <a:p>
            <a:pPr algn="ctr"/>
            <a:r>
              <a:rPr lang="en-US" sz="1100" b="1" dirty="0">
                <a:solidFill>
                  <a:srgbClr val="00507F"/>
                </a:solidFill>
                <a:latin typeface="Arial" panose="020B0604020202020204" pitchFamily="34" charset="0"/>
                <a:cs typeface="Arial" panose="020B0604020202020204" pitchFamily="34" charset="0"/>
              </a:rPr>
              <a:t>Local Machine Information</a:t>
            </a:r>
          </a:p>
        </p:txBody>
      </p:sp>
      <p:sp>
        <p:nvSpPr>
          <p:cNvPr id="6" name="TextBox 5">
            <a:extLst>
              <a:ext uri="{FF2B5EF4-FFF2-40B4-BE49-F238E27FC236}">
                <a16:creationId xmlns:a16="http://schemas.microsoft.com/office/drawing/2014/main" id="{D1F34D06-5BF3-9CEB-BB92-B7BC4B089E9C}"/>
              </a:ext>
            </a:extLst>
          </p:cNvPr>
          <p:cNvSpPr txBox="1"/>
          <p:nvPr/>
        </p:nvSpPr>
        <p:spPr>
          <a:xfrm>
            <a:off x="6477450" y="4500441"/>
            <a:ext cx="5001768" cy="861774"/>
          </a:xfrm>
          <a:prstGeom prst="rect">
            <a:avLst/>
          </a:prstGeom>
          <a:noFill/>
          <a:ln w="6350">
            <a:noFill/>
            <a:prstDash val="dash"/>
          </a:ln>
        </p:spPr>
        <p:txBody>
          <a:bodyPr wrap="square" lIns="0" tIns="0" rIns="0" bIns="0" rtlCol="0">
            <a:spAutoFit/>
          </a:bodyPr>
          <a:lstStyle/>
          <a:p>
            <a:r>
              <a:rPr lang="en-US" sz="1400" b="1" dirty="0">
                <a:solidFill>
                  <a:srgbClr val="2E7FF5"/>
                </a:solidFill>
                <a:effectLst/>
                <a:latin typeface="Arial" panose="020B0604020202020204" pitchFamily="34" charset="0"/>
              </a:rPr>
              <a:t>If the internet connection is lost, don’t fear, there’s no disruption to check-ins</a:t>
            </a:r>
            <a:r>
              <a:rPr lang="en-US" sz="1400" dirty="0">
                <a:effectLst/>
                <a:latin typeface="Arial" panose="020B0604020202020204" pitchFamily="34" charset="0"/>
              </a:rPr>
              <a:t>. All data is saved locally and will automatically sync to the server once the connection is restored so your election can continue as normal</a:t>
            </a:r>
            <a:endParaRPr lang="en-US" sz="14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8996531-767E-1B55-7D80-37A9305A65F0}"/>
              </a:ext>
            </a:extLst>
          </p:cNvPr>
          <p:cNvSpPr txBox="1">
            <a:spLocks noChangeAspect="1"/>
          </p:cNvSpPr>
          <p:nvPr/>
        </p:nvSpPr>
        <p:spPr>
          <a:xfrm>
            <a:off x="6477450" y="2595362"/>
            <a:ext cx="5001768" cy="892102"/>
          </a:xfrm>
          <a:prstGeom prst="rect">
            <a:avLst/>
          </a:prstGeom>
          <a:noFill/>
          <a:ln w="6350">
            <a:noFill/>
            <a:prstDash val="dash"/>
          </a:ln>
        </p:spPr>
        <p:txBody>
          <a:bodyPr wrap="square" lIns="0" tIns="0" rIns="0" bIns="0" rtlCol="0">
            <a:spAutoFit/>
          </a:bodyPr>
          <a:lstStyle/>
          <a:p>
            <a:r>
              <a:rPr lang="en-US" sz="1400" dirty="0">
                <a:effectLst/>
                <a:latin typeface="Arial" panose="020B0604020202020204" pitchFamily="34" charset="0"/>
              </a:rPr>
              <a:t>Poll workers can see how many voters have checked in on their device and whether the system is syncing properly. If the internet connection is lost, the screen displays in clear red text so staff can take action immediately</a:t>
            </a:r>
            <a:endParaRPr lang="en-US" sz="1400" dirty="0">
              <a:latin typeface="Arial" panose="020B0604020202020204" pitchFamily="34" charset="0"/>
              <a:cs typeface="Arial" panose="020B0604020202020204" pitchFamily="34" charset="0"/>
            </a:endParaRPr>
          </a:p>
        </p:txBody>
      </p:sp>
      <p:pic>
        <p:nvPicPr>
          <p:cNvPr id="12" name="Graphic 11" descr="Tablet with solid fill">
            <a:extLst>
              <a:ext uri="{FF2B5EF4-FFF2-40B4-BE49-F238E27FC236}">
                <a16:creationId xmlns:a16="http://schemas.microsoft.com/office/drawing/2014/main" id="{BDCADE1F-3AE7-D39C-FA93-E0091C6907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4581" y="3419301"/>
            <a:ext cx="449756" cy="449756"/>
          </a:xfrm>
          <a:prstGeom prst="rect">
            <a:avLst/>
          </a:prstGeom>
        </p:spPr>
      </p:pic>
      <p:pic>
        <p:nvPicPr>
          <p:cNvPr id="14" name="Graphic 13" descr="Battery charging with solid fill">
            <a:extLst>
              <a:ext uri="{FF2B5EF4-FFF2-40B4-BE49-F238E27FC236}">
                <a16:creationId xmlns:a16="http://schemas.microsoft.com/office/drawing/2014/main" id="{36FEC341-453A-0CB8-DDDD-B9D5082E5B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78267" y="3482306"/>
            <a:ext cx="323747" cy="323747"/>
          </a:xfrm>
          <a:prstGeom prst="rect">
            <a:avLst/>
          </a:prstGeom>
        </p:spPr>
      </p:pic>
      <p:pic>
        <p:nvPicPr>
          <p:cNvPr id="16" name="Graphic 15" descr="Radio microphone with solid fill">
            <a:extLst>
              <a:ext uri="{FF2B5EF4-FFF2-40B4-BE49-F238E27FC236}">
                <a16:creationId xmlns:a16="http://schemas.microsoft.com/office/drawing/2014/main" id="{F4AC43FE-E05D-6356-84BF-E43C009788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9492" y="3492850"/>
            <a:ext cx="302659" cy="302659"/>
          </a:xfrm>
          <a:prstGeom prst="rect">
            <a:avLst/>
          </a:prstGeom>
        </p:spPr>
      </p:pic>
      <p:pic>
        <p:nvPicPr>
          <p:cNvPr id="18" name="Graphic 17" descr="Microscope with solid fill">
            <a:extLst>
              <a:ext uri="{FF2B5EF4-FFF2-40B4-BE49-F238E27FC236}">
                <a16:creationId xmlns:a16="http://schemas.microsoft.com/office/drawing/2014/main" id="{FED0CAC4-265E-59C3-0B95-6C7E78CF7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5115" y="3487792"/>
            <a:ext cx="312774" cy="312774"/>
          </a:xfrm>
          <a:prstGeom prst="rect">
            <a:avLst/>
          </a:prstGeom>
        </p:spPr>
      </p:pic>
      <p:pic>
        <p:nvPicPr>
          <p:cNvPr id="11" name="Picture 10">
            <a:extLst>
              <a:ext uri="{FF2B5EF4-FFF2-40B4-BE49-F238E27FC236}">
                <a16:creationId xmlns:a16="http://schemas.microsoft.com/office/drawing/2014/main" id="{9AEB13C9-2248-D56A-025B-3049B29DA099}"/>
              </a:ext>
            </a:extLst>
          </p:cNvPr>
          <p:cNvPicPr>
            <a:picLocks noChangeAspect="1"/>
          </p:cNvPicPr>
          <p:nvPr/>
        </p:nvPicPr>
        <p:blipFill rotWithShape="1">
          <a:blip r:embed="rId10">
            <a:extLst>
              <a:ext uri="{28A0092B-C50C-407E-A947-70E740481C1C}">
                <a14:useLocalDpi xmlns:a14="http://schemas.microsoft.com/office/drawing/2010/main" val="0"/>
              </a:ext>
            </a:extLst>
          </a:blip>
          <a:srcRect l="18508" t="14026" r="18666" b="17036"/>
          <a:stretch/>
        </p:blipFill>
        <p:spPr>
          <a:xfrm>
            <a:off x="381000" y="1495787"/>
            <a:ext cx="5872734" cy="4120154"/>
          </a:xfrm>
          <a:prstGeom prst="rect">
            <a:avLst/>
          </a:prstGeom>
        </p:spPr>
      </p:pic>
      <p:pic>
        <p:nvPicPr>
          <p:cNvPr id="17" name="Picture 16">
            <a:extLst>
              <a:ext uri="{FF2B5EF4-FFF2-40B4-BE49-F238E27FC236}">
                <a16:creationId xmlns:a16="http://schemas.microsoft.com/office/drawing/2014/main" id="{3FBDD749-07F0-AB4B-BF45-568F4FD4ABA8}"/>
              </a:ext>
            </a:extLst>
          </p:cNvPr>
          <p:cNvPicPr>
            <a:picLocks noChangeAspect="1"/>
          </p:cNvPicPr>
          <p:nvPr/>
        </p:nvPicPr>
        <p:blipFill>
          <a:blip r:embed="rId11"/>
          <a:stretch>
            <a:fillRect/>
          </a:stretch>
        </p:blipFill>
        <p:spPr>
          <a:xfrm>
            <a:off x="632460" y="1735693"/>
            <a:ext cx="5394960" cy="3596640"/>
          </a:xfrm>
          <a:prstGeom prst="rect">
            <a:avLst/>
          </a:prstGeom>
        </p:spPr>
      </p:pic>
    </p:spTree>
    <p:extLst>
      <p:ext uri="{BB962C8B-B14F-4D97-AF65-F5344CB8AC3E}">
        <p14:creationId xmlns:p14="http://schemas.microsoft.com/office/powerpoint/2010/main" val="60184560"/>
      </p:ext>
    </p:extLst>
  </p:cSld>
  <p:clrMapOvr>
    <a:masterClrMapping/>
  </p:clrMapOvr>
</p:sld>
</file>

<file path=ppt/theme/theme1.xml><?xml version="1.0" encoding="utf-8"?>
<a:theme xmlns:a="http://schemas.openxmlformats.org/drawingml/2006/main" name="Office Theme">
  <a:themeElements>
    <a:clrScheme name="Bold Systems">
      <a:dk1>
        <a:sysClr val="windowText" lastClr="000000"/>
      </a:dk1>
      <a:lt1>
        <a:sysClr val="window" lastClr="FFFFFF"/>
      </a:lt1>
      <a:dk2>
        <a:srgbClr val="00507F"/>
      </a:dk2>
      <a:lt2>
        <a:srgbClr val="E8E8E8"/>
      </a:lt2>
      <a:accent1>
        <a:srgbClr val="2E7FF5"/>
      </a:accent1>
      <a:accent2>
        <a:srgbClr val="005FAF"/>
      </a:accent2>
      <a:accent3>
        <a:srgbClr val="FFD807"/>
      </a:accent3>
      <a:accent4>
        <a:srgbClr val="00507F"/>
      </a:accent4>
      <a:accent5>
        <a:srgbClr val="00A896"/>
      </a:accent5>
      <a:accent6>
        <a:srgbClr val="9B51E0"/>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DFED866-3A41-4BF8-BF2C-CB1B4CBB158A}">
  <we:reference id="wa200008588" version="1.0.0.0" store="en-US" storeType="OMEX"/>
  <we:alternateReferences>
    <we:reference id="WA200008588" version="1.0.0.0" store="WA200008588"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12996</TotalTime>
  <Words>3588</Words>
  <Application>Microsoft Office PowerPoint</Application>
  <PresentationFormat>Widescreen</PresentationFormat>
  <Paragraphs>353</Paragraphs>
  <Slides>30</Slides>
  <Notes>2</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Arial</vt:lpstr>
      <vt:lpstr>Calibri</vt:lpstr>
      <vt:lpstr>Wingdings</vt:lpstr>
      <vt:lpstr>Office Theme</vt:lpstr>
      <vt:lpstr> Election Management System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Brandon Jusas</dc:creator>
  <cp:lastModifiedBy>Brandon Jusas</cp:lastModifiedBy>
  <cp:revision>34</cp:revision>
  <dcterms:created xsi:type="dcterms:W3CDTF">2024-12-02T20:43:04Z</dcterms:created>
  <dcterms:modified xsi:type="dcterms:W3CDTF">2025-11-04T15:38:34Z</dcterms:modified>
</cp:coreProperties>
</file>